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64" r:id="rId3"/>
    <p:sldId id="265" r:id="rId4"/>
    <p:sldId id="258" r:id="rId5"/>
    <p:sldId id="259" r:id="rId6"/>
    <p:sldId id="260" r:id="rId7"/>
    <p:sldId id="261" r:id="rId8"/>
    <p:sldId id="262" r:id="rId9"/>
    <p:sldId id="257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60128" cy="6012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4E06-3E51-4229-8C84-9D43844BEB97}" type="datetimeFigureOut">
              <a:rPr lang="cs-CZ" smtClean="0"/>
              <a:t>12.12.2013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71F5D-9AFA-49A2-83FE-04F0C9E001D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4E06-3E51-4229-8C84-9D43844BEB97}" type="datetimeFigureOut">
              <a:rPr lang="cs-CZ" smtClean="0"/>
              <a:t>12.12.2013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71F5D-9AFA-49A2-83FE-04F0C9E001D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4E06-3E51-4229-8C84-9D43844BEB97}" type="datetimeFigureOut">
              <a:rPr lang="cs-CZ" smtClean="0"/>
              <a:t>12.12.2013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71F5D-9AFA-49A2-83FE-04F0C9E001D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4E06-3E51-4229-8C84-9D43844BEB97}" type="datetimeFigureOut">
              <a:rPr lang="cs-CZ" smtClean="0"/>
              <a:t>12.12.2013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71F5D-9AFA-49A2-83FE-04F0C9E001D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4E06-3E51-4229-8C84-9D43844BEB97}" type="datetimeFigureOut">
              <a:rPr lang="cs-CZ" smtClean="0"/>
              <a:t>12.12.2013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71F5D-9AFA-49A2-83FE-04F0C9E001D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4E06-3E51-4229-8C84-9D43844BEB97}" type="datetimeFigureOut">
              <a:rPr lang="cs-CZ" smtClean="0"/>
              <a:t>12.12.2013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71F5D-9AFA-49A2-83FE-04F0C9E001D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4E06-3E51-4229-8C84-9D43844BEB97}" type="datetimeFigureOut">
              <a:rPr lang="cs-CZ" smtClean="0"/>
              <a:t>12.12.2013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71F5D-9AFA-49A2-83FE-04F0C9E001D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4E06-3E51-4229-8C84-9D43844BEB97}" type="datetimeFigureOut">
              <a:rPr lang="cs-CZ" smtClean="0"/>
              <a:t>12.12.2013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71F5D-9AFA-49A2-83FE-04F0C9E001D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4E06-3E51-4229-8C84-9D43844BEB97}" type="datetimeFigureOut">
              <a:rPr lang="cs-CZ" smtClean="0"/>
              <a:t>12.12.2013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71F5D-9AFA-49A2-83FE-04F0C9E001D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4E06-3E51-4229-8C84-9D43844BEB97}" type="datetimeFigureOut">
              <a:rPr lang="cs-CZ" smtClean="0"/>
              <a:t>12.12.2013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71F5D-9AFA-49A2-83FE-04F0C9E001D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D4E06-3E51-4229-8C84-9D43844BEB97}" type="datetimeFigureOut">
              <a:rPr lang="cs-CZ" smtClean="0"/>
              <a:t>12.12.2013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71F5D-9AFA-49A2-83FE-04F0C9E001D1}" type="slidenum">
              <a:rPr lang="cs-CZ" smtClean="0"/>
              <a:t>‹#›</a:t>
            </a:fld>
            <a:endParaRPr lang="cs-CZ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D4E06-3E51-4229-8C84-9D43844BEB97}" type="datetimeFigureOut">
              <a:rPr lang="cs-CZ" smtClean="0"/>
              <a:t>12.12.2013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71F5D-9AFA-49A2-83FE-04F0C9E001D1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hyperlink" Target="http://cs.wikipedia.org/wiki/Vodn%C3%AD_n%C3%A1dr%C5%BE_Slezsk%C3%A1_Harta#cite_note-1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D%C4%9Btmar_z_Merseburku" TargetMode="External"/><Relationship Id="rId2" Type="http://schemas.openxmlformats.org/officeDocument/2006/relationships/hyperlink" Target="http://cs.wikipedia.org/wiki/11._stolet%C3%AD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hyperlink" Target="http://cs.wikipedia.org/wiki/12._stolet%C3%AD" TargetMode="External"/><Relationship Id="rId4" Type="http://schemas.openxmlformats.org/officeDocument/2006/relationships/hyperlink" Target="http://cs.wikipedia.org/wiki/Svaro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youtube.com/watch?v=ZLQfOG2sKU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31640" y="0"/>
            <a:ext cx="6596355" cy="936282"/>
          </a:xfrm>
        </p:spPr>
        <p:txBody>
          <a:bodyPr>
            <a:normAutofit fontScale="90000"/>
          </a:bodyPr>
          <a:lstStyle/>
          <a:p>
            <a:r>
              <a:rPr lang="cs-CZ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Moravskoslezský kraj</a:t>
            </a:r>
            <a:endParaRPr lang="cs-CZ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1412776"/>
            <a:ext cx="4283968" cy="2016224"/>
          </a:xfrm>
        </p:spPr>
        <p:txBody>
          <a:bodyPr/>
          <a:lstStyle/>
          <a:p>
            <a:r>
              <a:rPr lang="cs-CZ" dirty="0" smtClean="0">
                <a:solidFill>
                  <a:srgbClr val="00B050"/>
                </a:solidFill>
              </a:rPr>
              <a:t>     </a:t>
            </a:r>
            <a:r>
              <a:rPr lang="cs-C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zpracoval: Martin </a:t>
            </a:r>
            <a:r>
              <a:rPr lang="cs-CZ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Živěla</a:t>
            </a:r>
            <a:endParaRPr lang="cs-CZ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cs-CZ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cs-C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5. </a:t>
            </a:r>
            <a:r>
              <a:rPr lang="cs-CZ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</a:t>
            </a:r>
            <a:r>
              <a:rPr lang="cs-C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očník</a:t>
            </a:r>
          </a:p>
          <a:p>
            <a:endParaRPr lang="cs-CZ" dirty="0"/>
          </a:p>
        </p:txBody>
      </p:sp>
      <p:pic>
        <p:nvPicPr>
          <p:cNvPr id="1026" name="Picture 2" descr="C:\Users\Martin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364" y="4516667"/>
            <a:ext cx="2863973" cy="16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artin\Desktop\Moravskoslez-ký kraj\90px-Moravian-Silesian_Region_CoA_CZ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47777"/>
            <a:ext cx="2081039" cy="249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artin\Desktop\Moravskoslez-ký kraj\110px-Flag_of_Moravian-Silesian_Region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42276"/>
            <a:ext cx="2289494" cy="1519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Martin\Desktop\Moravskoslez-ký kraj\images (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225" y="4407304"/>
            <a:ext cx="2390775" cy="1914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23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2244" y="422600"/>
            <a:ext cx="7125113" cy="593036"/>
          </a:xfrm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cs-CZ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                                     </a:t>
            </a:r>
            <a:br>
              <a:rPr lang="cs-CZ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cs-CZ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Krajské město: Ostrava neboli          </a:t>
            </a:r>
            <a:br>
              <a:rPr lang="cs-CZ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cs-CZ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černé srdce Evropy   </a:t>
            </a:r>
            <a:br>
              <a:rPr lang="cs-CZ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cs-CZ" b="1" dirty="0">
              <a:ln w="50800"/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79" y="2466952"/>
            <a:ext cx="5319745" cy="3391846"/>
          </a:xfrm>
        </p:spPr>
        <p:txBody>
          <a:bodyPr>
            <a:normAutofit/>
          </a:bodyPr>
          <a:lstStyle/>
          <a:p>
            <a:r>
              <a:rPr lang="cs-CZ" dirty="0" smtClean="0"/>
              <a:t>Hejtman: Miroslav Novák</a:t>
            </a:r>
          </a:p>
          <a:p>
            <a:r>
              <a:rPr lang="cs-CZ" dirty="0" smtClean="0"/>
              <a:t>Rozloha: 5 427 </a:t>
            </a:r>
            <a:r>
              <a:rPr lang="cs-CZ" dirty="0">
                <a:solidFill>
                  <a:srgbClr val="000000"/>
                </a:solidFill>
                <a:latin typeface="Arial"/>
              </a:rPr>
              <a:t> </a:t>
            </a:r>
            <a:r>
              <a:rPr lang="cs-CZ" u="sng" dirty="0" smtClean="0">
                <a:latin typeface="Arial"/>
              </a:rPr>
              <a:t>km2</a:t>
            </a:r>
            <a:endParaRPr lang="cs-CZ" dirty="0" smtClean="0"/>
          </a:p>
          <a:p>
            <a:r>
              <a:rPr lang="cs-CZ" dirty="0" smtClean="0"/>
              <a:t>Počet obyvatel: </a:t>
            </a:r>
            <a:r>
              <a:rPr lang="cs-CZ" dirty="0" smtClean="0">
                <a:latin typeface="Arial"/>
              </a:rPr>
              <a:t>1 230 613</a:t>
            </a:r>
          </a:p>
          <a:p>
            <a:r>
              <a:rPr lang="cs-CZ" dirty="0" smtClean="0">
                <a:latin typeface="Arial"/>
              </a:rPr>
              <a:t>Nejvyšší bod: Praděd (1491 m. n . m)</a:t>
            </a:r>
          </a:p>
          <a:p>
            <a:r>
              <a:rPr lang="cs-CZ" dirty="0" smtClean="0">
                <a:latin typeface="Arial"/>
              </a:rPr>
              <a:t>Počet okresů : 6</a:t>
            </a:r>
          </a:p>
          <a:p>
            <a:r>
              <a:rPr lang="cs-CZ" dirty="0" smtClean="0"/>
              <a:t>Pohoří : Beskydy , Jeseníky</a:t>
            </a:r>
          </a:p>
          <a:p>
            <a:r>
              <a:rPr lang="cs-CZ" dirty="0" smtClean="0"/>
              <a:t>Sousedí : Slovenskem , Zlínským </a:t>
            </a:r>
            <a:r>
              <a:rPr lang="cs-CZ" dirty="0"/>
              <a:t>krajem </a:t>
            </a:r>
            <a:endParaRPr lang="cs-CZ" dirty="0" smtClean="0"/>
          </a:p>
          <a:p>
            <a:r>
              <a:rPr lang="cs-CZ" dirty="0" smtClean="0"/>
              <a:t>Olomouckým </a:t>
            </a:r>
            <a:r>
              <a:rPr lang="cs-CZ" dirty="0"/>
              <a:t>krajem </a:t>
            </a:r>
            <a:r>
              <a:rPr lang="cs-CZ" dirty="0" smtClean="0"/>
              <a:t>a  </a:t>
            </a:r>
            <a:r>
              <a:rPr lang="cs-CZ" dirty="0"/>
              <a:t>Polskem </a:t>
            </a:r>
          </a:p>
          <a:p>
            <a:endParaRPr lang="cs-CZ" dirty="0"/>
          </a:p>
        </p:txBody>
      </p:sp>
      <p:pic>
        <p:nvPicPr>
          <p:cNvPr id="4098" name="Picture 2" descr="C:\Users\Martin\Desktop\Moravskoslez-ký kraj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977" y="1444776"/>
            <a:ext cx="4472023" cy="124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artin\Desktop\Moravskoslez-ký kraj\DKMOA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025" y="3568465"/>
            <a:ext cx="3808975" cy="302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12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09312" y="324469"/>
            <a:ext cx="5125886" cy="924475"/>
          </a:xfrm>
        </p:spPr>
        <p:txBody>
          <a:bodyPr/>
          <a:lstStyle/>
          <a:p>
            <a:r>
              <a:rPr lang="cs-CZ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Průmysl a zemědělství</a:t>
            </a:r>
            <a:endParaRPr lang="cs-CZ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286568"/>
            <a:ext cx="7125112" cy="4051437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cs-CZ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Průmysl : těžba černého uhlí ,</a:t>
            </a:r>
            <a:r>
              <a:rPr lang="cs-CZ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/>
              </a:rPr>
              <a:t> </a:t>
            </a:r>
            <a:endParaRPr lang="cs-CZ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/>
            </a:endParaRPr>
          </a:p>
          <a:p>
            <a:r>
              <a:rPr lang="cs-CZ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/>
              </a:rPr>
              <a:t>Přes </a:t>
            </a:r>
            <a:r>
              <a:rPr lang="cs-CZ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/>
              </a:rPr>
              <a:t>polovinu území kraje zabírá zemědělská půda, dalších 35 % připadá na lesní plochy (zejména v horských oblastech </a:t>
            </a:r>
            <a:r>
              <a:rPr lang="cs-CZ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/>
              </a:rPr>
              <a:t>Jeseníků </a:t>
            </a:r>
            <a:r>
              <a:rPr lang="cs-CZ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/>
              </a:rPr>
              <a:t>a Beskyd</a:t>
            </a:r>
            <a:r>
              <a:rPr lang="cs-CZ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/>
              </a:rPr>
              <a:t>)  </a:t>
            </a:r>
          </a:p>
          <a:p>
            <a:r>
              <a:rPr lang="cs-CZ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/>
              </a:rPr>
              <a:t>Zemědělství : brambory , obilí a tak dále </a:t>
            </a:r>
          </a:p>
          <a:p>
            <a:r>
              <a:rPr lang="cs-CZ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/>
              </a:rPr>
              <a:t>převážně se pěstuje ne náročné rostliny</a:t>
            </a:r>
            <a:endParaRPr lang="cs-CZ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26" name="Picture 2" descr="C:\Users\Martin\Desktop\Moravskoslez-ký kraj\uhlí d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1002"/>
            <a:ext cx="3102243" cy="173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rtin\Desktop\Moravskoslez-ký kraj\uhlí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354" y="302344"/>
            <a:ext cx="2701646" cy="238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artin\Desktop\Moravskoslez-ký kraj\obilí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970" y="4699259"/>
            <a:ext cx="2882030" cy="215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64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9729" y="2406824"/>
            <a:ext cx="7083020" cy="4731296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cs-CZ" b="1" dirty="0" smtClean="0">
                <a:ln/>
                <a:solidFill>
                  <a:schemeClr val="accent3"/>
                </a:solidFill>
              </a:rPr>
              <a:t>                </a:t>
            </a:r>
            <a:r>
              <a:rPr lang="cs-CZ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Vodstvo </a:t>
            </a:r>
            <a:br>
              <a:rPr lang="cs-CZ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cs-CZ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cs-CZ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řeka Odra – délka toku 854 km   </a:t>
            </a:r>
            <a:br>
              <a:rPr lang="cs-CZ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cs-CZ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    Plocha povodí 118 </a:t>
            </a:r>
            <a:r>
              <a:rPr lang="cs-CZ" sz="28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861 </a:t>
            </a:r>
            <a:r>
              <a:rPr lang="cs-CZ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km² </a:t>
            </a:r>
            <a:br>
              <a:rPr lang="cs-CZ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cs-CZ" sz="28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cs-CZ" sz="28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cs-CZ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cs-CZ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cs-CZ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    Slezská Harta      přehrada</a:t>
            </a:r>
            <a:r>
              <a:rPr lang="cs-CZ" sz="28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cs-CZ" sz="28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cs-CZ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    Rozloha             8,72 </a:t>
            </a:r>
            <a:r>
              <a:rPr lang="cs-CZ" sz="28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km²</a:t>
            </a:r>
            <a:r>
              <a:rPr lang="cs-CZ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cs-CZ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cs-CZ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    Délka                 13 km</a:t>
            </a:r>
            <a:r>
              <a:rPr lang="cs-CZ" sz="28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cs-CZ" sz="28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cs-CZ" sz="2800" baseline="30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hlinkClick r:id="rId2"/>
              </a:rPr>
              <a:t>]</a:t>
            </a:r>
            <a:r>
              <a:rPr lang="cs-CZ" sz="28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cs-CZ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  Max</a:t>
            </a:r>
            <a:r>
              <a:rPr lang="cs-CZ" sz="28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 </a:t>
            </a:r>
            <a:r>
              <a:rPr lang="cs-CZ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hloubka     80</a:t>
            </a:r>
            <a:r>
              <a:rPr lang="cs-CZ" sz="28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 </a:t>
            </a:r>
            <a:r>
              <a:rPr lang="cs-CZ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m </a:t>
            </a:r>
            <a:br>
              <a:rPr lang="cs-CZ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cs-CZ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cs-CZ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cs-CZ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cs-CZ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/>
              </a:rPr>
              <a:t>Vodní </a:t>
            </a:r>
            <a:r>
              <a:rPr lang="cs-CZ" sz="28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/>
              </a:rPr>
              <a:t>nádrž </a:t>
            </a:r>
            <a:r>
              <a:rPr lang="cs-CZ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/>
              </a:rPr>
              <a:t>Kružberk         </a:t>
            </a:r>
            <a:br>
              <a:rPr lang="cs-CZ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/>
              </a:rPr>
            </a:br>
            <a:r>
              <a:rPr lang="cs-CZ" sz="28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/>
              </a:rPr>
              <a:t> </a:t>
            </a:r>
            <a:r>
              <a:rPr lang="cs-CZ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/>
              </a:rPr>
              <a:t>                                      </a:t>
            </a:r>
            <a:br>
              <a:rPr lang="cs-CZ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/>
              </a:rPr>
            </a:br>
            <a:r>
              <a:rPr lang="cs-CZ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/>
              </a:rPr>
              <a:t>Vodní nadrž Šance                                                                                   </a:t>
            </a:r>
            <a:r>
              <a:rPr lang="cs-CZ" sz="2800" b="1" dirty="0">
                <a:ln/>
                <a:solidFill>
                  <a:schemeClr val="accent3"/>
                </a:solidFill>
              </a:rPr>
              <a:t/>
            </a:r>
            <a:br>
              <a:rPr lang="cs-CZ" sz="2800" b="1" dirty="0">
                <a:ln/>
                <a:solidFill>
                  <a:schemeClr val="accent3"/>
                </a:solidFill>
              </a:rPr>
            </a:br>
            <a:r>
              <a:rPr lang="cs-CZ" sz="2800" b="1" dirty="0">
                <a:ln/>
                <a:solidFill>
                  <a:schemeClr val="accent3"/>
                </a:solidFill>
              </a:rPr>
              <a:t/>
            </a:r>
            <a:br>
              <a:rPr lang="cs-CZ" sz="2800" b="1" dirty="0">
                <a:ln/>
                <a:solidFill>
                  <a:schemeClr val="accent3"/>
                </a:solidFill>
              </a:rPr>
            </a:br>
            <a:r>
              <a:rPr lang="cs-CZ" sz="2800" b="1" dirty="0">
                <a:ln/>
                <a:solidFill>
                  <a:schemeClr val="accent3"/>
                </a:solidFill>
                <a:latin typeface="Arial"/>
              </a:rPr>
              <a:t/>
            </a:r>
            <a:br>
              <a:rPr lang="cs-CZ" sz="2800" b="1" dirty="0">
                <a:ln/>
                <a:solidFill>
                  <a:schemeClr val="accent3"/>
                </a:solidFill>
                <a:latin typeface="Arial"/>
              </a:rPr>
            </a:br>
            <a:endParaRPr lang="cs-CZ" sz="2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-4266816" y="3591174"/>
            <a:ext cx="5667037" cy="861420"/>
          </a:xfrm>
        </p:spPr>
        <p:txBody>
          <a:bodyPr>
            <a:normAutofit fontScale="25000" lnSpcReduction="20000"/>
          </a:bodyPr>
          <a:lstStyle/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  </a:t>
            </a:r>
            <a:r>
              <a:rPr lang="cs-CZ" sz="9600" dirty="0" smtClean="0"/>
              <a:t>                                             </a:t>
            </a:r>
          </a:p>
          <a:p>
            <a:endParaRPr lang="cs-CZ" dirty="0" smtClean="0"/>
          </a:p>
          <a:p>
            <a:r>
              <a:rPr lang="cs-CZ" dirty="0"/>
              <a:t> </a:t>
            </a:r>
            <a:r>
              <a:rPr lang="cs-CZ" dirty="0" smtClean="0"/>
              <a:t>   </a:t>
            </a:r>
            <a:r>
              <a:rPr lang="cs-CZ" sz="2800" dirty="0" smtClean="0"/>
              <a:t>                                                           </a:t>
            </a:r>
            <a:r>
              <a:rPr lang="cs-CZ" sz="4000" dirty="0" smtClean="0"/>
              <a:t>      </a:t>
            </a:r>
            <a:r>
              <a:rPr lang="cs-CZ" sz="8800" dirty="0" smtClean="0"/>
              <a:t>      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                                                       </a:t>
            </a:r>
          </a:p>
        </p:txBody>
      </p:sp>
      <p:pic>
        <p:nvPicPr>
          <p:cNvPr id="1026" name="Picture 2" descr="C:\Users\Martin\Desktop\Moravskoslez-ký kraj\pozadí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345" y="1225540"/>
            <a:ext cx="1980632" cy="134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rtin\Desktop\Moravskoslez-ký kraj\200px-Bruntál_-_Stausee_Slezsk_Hart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267" y="4428090"/>
            <a:ext cx="1939626" cy="155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artin\Desktop\Moravskoslez-ký kraj\200px-Stausee_Sanc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583" y="2573532"/>
            <a:ext cx="2940309" cy="1862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artin\Desktop\Moravskoslez-ký kraj\220px-Kružberk_reservoi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208" y="5562137"/>
            <a:ext cx="1727817" cy="129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artin\Desktop\Moravskoslez-ký kraj\220px-Kružberk_reservoir_dam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561" y="5771483"/>
            <a:ext cx="1493447" cy="108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7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9" name="Picture 3" descr="C:\Users\Martin\Desktop\Moravskoslez-ký kraj\moravskoslezsky_kra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60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4432" y="302344"/>
            <a:ext cx="3177804" cy="924475"/>
          </a:xfrm>
        </p:spPr>
        <p:txBody>
          <a:bodyPr/>
          <a:lstStyle/>
          <a:p>
            <a:r>
              <a:rPr lang="cs-CZ" dirty="0" smtClean="0"/>
              <a:t>    </a:t>
            </a:r>
            <a:r>
              <a:rPr lang="cs-CZ" dirty="0"/>
              <a:t> </a:t>
            </a:r>
            <a:r>
              <a:rPr lang="cs-CZ" dirty="0" smtClean="0"/>
              <a:t>                        </a:t>
            </a:r>
            <a:r>
              <a:rPr lang="cs-CZ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</a:rPr>
              <a:t>Radegast</a:t>
            </a:r>
            <a:endParaRPr lang="cs-CZ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963752"/>
            <a:ext cx="5233408" cy="5870990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cs-CZ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/>
              </a:rPr>
              <a:t>Na </a:t>
            </a:r>
            <a:r>
              <a:rPr lang="cs-CZ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/>
              </a:rPr>
              <a:t>počátku</a:t>
            </a:r>
            <a:r>
              <a:rPr lang="cs-CZ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/>
              </a:rPr>
              <a:t> </a:t>
            </a:r>
            <a:r>
              <a:rPr lang="cs-CZ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/>
                <a:hlinkClick r:id="rId2" tooltip="11. století"/>
              </a:rPr>
              <a:t>11. století</a:t>
            </a:r>
            <a:r>
              <a:rPr lang="cs-CZ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/>
              </a:rPr>
              <a:t> se německý biskup a kronikář </a:t>
            </a:r>
            <a:r>
              <a:rPr lang="cs-CZ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/>
                <a:hlinkClick r:id="rId3" tooltip="Dětmar z Merseburku"/>
              </a:rPr>
              <a:t>Dětmar z </a:t>
            </a:r>
            <a:r>
              <a:rPr lang="cs-CZ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/>
                <a:hlinkClick r:id="rId3" tooltip="Dětmar z Merseburku"/>
              </a:rPr>
              <a:t> </a:t>
            </a:r>
            <a:r>
              <a:rPr lang="cs-CZ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/>
                <a:hlinkClick r:id="rId3" tooltip="Dětmar z Merseburku"/>
              </a:rPr>
              <a:t>Merseburku</a:t>
            </a:r>
            <a:r>
              <a:rPr lang="cs-CZ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/>
              </a:rPr>
              <a:t> ve své kronice </a:t>
            </a:r>
            <a:r>
              <a:rPr lang="cs-CZ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/>
              </a:rPr>
              <a:t> </a:t>
            </a:r>
            <a:r>
              <a:rPr lang="cs-CZ" b="1" i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/>
              </a:rPr>
              <a:t>Chronicon</a:t>
            </a:r>
            <a:r>
              <a:rPr lang="cs-CZ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/>
              </a:rPr>
              <a:t>  </a:t>
            </a:r>
            <a:r>
              <a:rPr lang="cs-CZ" b="1" i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/>
              </a:rPr>
              <a:t>Thietmari</a:t>
            </a:r>
            <a:r>
              <a:rPr lang="cs-CZ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/>
              </a:rPr>
              <a:t> </a:t>
            </a:r>
            <a:r>
              <a:rPr lang="cs-CZ" b="1" i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/>
              </a:rPr>
              <a:t>Merseburgensis</a:t>
            </a:r>
            <a:r>
              <a:rPr lang="cs-CZ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/>
              </a:rPr>
              <a:t> zmiňuje o svatyni pohanského kmene </a:t>
            </a:r>
            <a:r>
              <a:rPr lang="cs-CZ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/>
              </a:rPr>
              <a:t>Ratarů</a:t>
            </a:r>
            <a:r>
              <a:rPr lang="cs-CZ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/>
              </a:rPr>
              <a:t> z </a:t>
            </a:r>
            <a:r>
              <a:rPr lang="cs-CZ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/>
              </a:rPr>
              <a:t>luticko-veletského</a:t>
            </a:r>
            <a:r>
              <a:rPr lang="cs-CZ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/>
              </a:rPr>
              <a:t> svazu, jménem Radegast. V tomto místě se mělo uctívat mnoho bohů, mezi nejvýznamnější </a:t>
            </a:r>
            <a:r>
              <a:rPr lang="cs-CZ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/>
              </a:rPr>
              <a:t>patřil</a:t>
            </a:r>
            <a:r>
              <a:rPr lang="cs-CZ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/>
                <a:hlinkClick r:id="rId4" tooltip="Svarog"/>
              </a:rPr>
              <a:t>Svarožic</a:t>
            </a:r>
            <a:r>
              <a:rPr lang="cs-CZ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/>
              </a:rPr>
              <a:t>. Je pravděpodobné, že jeho následovník, další německý kronikář Adam Brémský v díle </a:t>
            </a:r>
            <a:r>
              <a:rPr lang="cs-CZ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/>
              </a:rPr>
              <a:t>Gesta </a:t>
            </a:r>
            <a:r>
              <a:rPr lang="cs-CZ" b="1" i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/>
              </a:rPr>
              <a:t>Hammaburgensis</a:t>
            </a:r>
            <a:r>
              <a:rPr lang="cs-CZ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/>
              </a:rPr>
              <a:t>  </a:t>
            </a:r>
            <a:r>
              <a:rPr lang="cs-CZ" b="1" i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/>
              </a:rPr>
              <a:t>Ecclesiae</a:t>
            </a:r>
            <a:r>
              <a:rPr lang="cs-CZ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/>
              </a:rPr>
              <a:t>  </a:t>
            </a:r>
            <a:r>
              <a:rPr lang="cs-CZ" b="1" i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/>
              </a:rPr>
              <a:t>Pontificum</a:t>
            </a:r>
            <a:r>
              <a:rPr lang="cs-CZ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/>
              </a:rPr>
              <a:t>, zaměnil jméno sídla za jméno božstva. Ve druhé polovině </a:t>
            </a:r>
            <a:r>
              <a:rPr lang="cs-CZ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/>
                <a:hlinkClick r:id="rId5" tooltip="12. století"/>
              </a:rPr>
              <a:t>12. století</a:t>
            </a:r>
            <a:r>
              <a:rPr lang="cs-CZ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/>
              </a:rPr>
              <a:t> tento pravděpodobný omyl přebírá biskup </a:t>
            </a:r>
            <a:r>
              <a:rPr lang="cs-CZ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/>
              </a:rPr>
              <a:t>Helmoldus</a:t>
            </a:r>
            <a:r>
              <a:rPr lang="cs-CZ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/>
              </a:rPr>
              <a:t> </a:t>
            </a:r>
            <a:r>
              <a:rPr lang="cs-CZ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/>
              </a:rPr>
              <a:t>z </a:t>
            </a:r>
            <a:r>
              <a:rPr lang="cs-CZ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/>
              </a:rPr>
              <a:t>Bosau</a:t>
            </a:r>
            <a:r>
              <a:rPr lang="cs-CZ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/>
              </a:rPr>
              <a:t> do své slovanské </a:t>
            </a:r>
            <a:r>
              <a:rPr lang="cs-CZ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/>
              </a:rPr>
              <a:t>kroniky</a:t>
            </a:r>
            <a:endParaRPr lang="cs-CZ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/>
            </a:endParaRPr>
          </a:p>
          <a:p>
            <a:endParaRPr lang="cs-CZ" dirty="0"/>
          </a:p>
        </p:txBody>
      </p:sp>
      <p:pic>
        <p:nvPicPr>
          <p:cNvPr id="5122" name="Picture 2" descr="C:\Users\Martin\Desktop\Moravskoslez-ký kraj\radegas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408" y="1404541"/>
            <a:ext cx="3658828" cy="54716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059693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664" y="663112"/>
            <a:ext cx="3790334" cy="1262688"/>
          </a:xfrm>
        </p:spPr>
        <p:txBody>
          <a:bodyPr/>
          <a:lstStyle/>
          <a:p>
            <a:r>
              <a:rPr lang="cs-CZ" dirty="0" smtClean="0"/>
              <a:t>Otázky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-18151" y="1685288"/>
            <a:ext cx="6093351" cy="4051437"/>
          </a:xfrm>
        </p:spPr>
        <p:txBody>
          <a:bodyPr/>
          <a:lstStyle/>
          <a:p>
            <a:r>
              <a:rPr lang="cs-CZ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Jaké je druhé jméno krajského města ? </a:t>
            </a:r>
          </a:p>
          <a:p>
            <a:r>
              <a:rPr lang="cs-CZ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   &gt; Černé srdce Evropy  </a:t>
            </a:r>
          </a:p>
          <a:p>
            <a:r>
              <a:rPr lang="cs-CZ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Největší hora tohoto kraje ? </a:t>
            </a:r>
          </a:p>
          <a:p>
            <a:r>
              <a:rPr lang="cs-CZ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cs-CZ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  &gt; Praděd </a:t>
            </a:r>
          </a:p>
          <a:p>
            <a:r>
              <a:rPr lang="cs-CZ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Jaké tři řeky protékají Ostravou </a:t>
            </a:r>
          </a:p>
          <a:p>
            <a:r>
              <a:rPr lang="cs-CZ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A) Opava , Odra , Ostravice </a:t>
            </a:r>
          </a:p>
          <a:p>
            <a:r>
              <a:rPr lang="cs-CZ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B) Bečva , Opava , Olše </a:t>
            </a:r>
          </a:p>
          <a:p>
            <a:r>
              <a:rPr lang="cs-CZ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C) Olše , Odra ,Ostravice</a:t>
            </a:r>
            <a:endParaRPr lang="cs-CZ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3075" name="Picture 3" descr="C:\Users\Martin\AppData\Local\Microsoft\Windows\Temporary Internet Files\Content.IE5\P628IP35\MC90043801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816" y="2346696"/>
            <a:ext cx="187325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22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9442" y="571354"/>
            <a:ext cx="7125113" cy="5398908"/>
          </a:xfrm>
        </p:spPr>
        <p:txBody>
          <a:bodyPr/>
          <a:lstStyle/>
          <a:p>
            <a:r>
              <a:rPr lang="cs-CZ" sz="9600" dirty="0" smtClean="0"/>
              <a:t>   </a:t>
            </a:r>
            <a:r>
              <a:rPr lang="cs-CZ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Konec </a:t>
            </a:r>
            <a:r>
              <a:rPr lang="cs-CZ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cs-CZ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cs-CZ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zdroj: mapa , wikipedie a hlava</a:t>
            </a:r>
            <a:r>
              <a:rPr lang="cs-CZ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cs-CZ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cs-CZ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</a:t>
            </a:r>
            <a:r>
              <a:rPr lang="cs-CZ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cs-CZ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cs-CZ" sz="9600" dirty="0"/>
              <a:t> </a:t>
            </a:r>
            <a:r>
              <a:rPr lang="cs-CZ" sz="9600" dirty="0" smtClean="0"/>
              <a:t>   </a:t>
            </a:r>
            <a:endParaRPr lang="cs-CZ" sz="9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 flipH="1" flipV="1">
            <a:off x="8134554" y="5858798"/>
            <a:ext cx="45719" cy="457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2050" name="Picture 2" descr="C:\Users\Martin\AppData\Local\Microsoft\Windows\Temporary Internet Files\Content.IE5\UDHDTBK0\MC90043382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937" y="3910024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artin\AppData\Local\Microsoft\Windows\Temporary Internet Files\Content.IE5\P628IP35\MC90042316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12" y="3895725"/>
            <a:ext cx="1827213" cy="182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artin\AppData\Local\Microsoft\Windows\Temporary Internet Files\Content.IE5\UDHDTBK0\MC90043612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707"/>
            <a:ext cx="2006600" cy="12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Martin\AppData\Local\Microsoft\Windows\Temporary Internet Files\Content.IE5\1SUW5U0K\MC90043780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150" y="3880643"/>
            <a:ext cx="1816352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Martin\AppData\Local\Microsoft\Windows\Temporary Internet Files\Content.IE5\1SUW5U0K\MC900435953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888" y="398463"/>
            <a:ext cx="1193337" cy="197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7187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125113" cy="64807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       Těžba černého uhlí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27818"/>
            <a:ext cx="8901216" cy="5227347"/>
          </a:xfrm>
        </p:spPr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Od 17 min do 24 min </a:t>
            </a:r>
            <a:endParaRPr lang="cs-CZ" dirty="0"/>
          </a:p>
          <a:p>
            <a:r>
              <a:rPr lang="cs-CZ" dirty="0" smtClean="0">
                <a:hlinkClick r:id="rId2"/>
              </a:rPr>
              <a:t>Video z </a:t>
            </a:r>
            <a:r>
              <a:rPr lang="cs-CZ" dirty="0" err="1" smtClean="0">
                <a:hlinkClick r:id="rId2"/>
              </a:rPr>
              <a:t>Youtube</a:t>
            </a:r>
            <a:r>
              <a:rPr lang="cs-CZ" dirty="0" smtClean="0"/>
              <a:t> </a:t>
            </a:r>
          </a:p>
        </p:txBody>
      </p:sp>
      <p:pic>
        <p:nvPicPr>
          <p:cNvPr id="1026" name="Picture 2" descr="C:\Users\Martin\Desktop\Moravskoslez-ký kraj\stažený soub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" y="24391"/>
            <a:ext cx="9144000" cy="595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65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Zima</Template>
  <TotalTime>369</TotalTime>
  <Words>111</Words>
  <Application>Microsoft Office PowerPoint</Application>
  <PresentationFormat>Předvádění na obrazovce (4:3)</PresentationFormat>
  <Paragraphs>51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Winter</vt:lpstr>
      <vt:lpstr>Moravskoslezský kraj</vt:lpstr>
      <vt:lpstr>                                         Krajské město: Ostrava neboli            černé srdce Evropy    </vt:lpstr>
      <vt:lpstr>Průmysl a zemědělství</vt:lpstr>
      <vt:lpstr>                Vodstvo    řeka Odra – délka toku 854 km         Plocha povodí 118 861 km²         Slezská Harta      přehrada      Rozloha             8,72 km²      Délka                 13 km ]    Max. hloubka     80 m     Vodní nádrž Kružberk                                                  Vodní nadrž Šance                                                                                      </vt:lpstr>
      <vt:lpstr>Prezentace aplikace PowerPoint</vt:lpstr>
      <vt:lpstr>                             Radegast</vt:lpstr>
      <vt:lpstr>Otázky</vt:lpstr>
      <vt:lpstr>   Konec    zdroj: mapa , wikipedie a hlava               </vt:lpstr>
      <vt:lpstr>        Těžba černého uhlí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Moravskoslezský kraj</dc:title>
  <dc:creator>Martin</dc:creator>
  <cp:lastModifiedBy>Martin</cp:lastModifiedBy>
  <cp:revision>33</cp:revision>
  <dcterms:created xsi:type="dcterms:W3CDTF">2013-11-17T08:13:56Z</dcterms:created>
  <dcterms:modified xsi:type="dcterms:W3CDTF">2013-12-12T16:12:19Z</dcterms:modified>
</cp:coreProperties>
</file>