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sldIdLst>
    <p:sldId id="256" r:id="rId2"/>
    <p:sldId id="260" r:id="rId3"/>
    <p:sldId id="257" r:id="rId4"/>
    <p:sldId id="258" r:id="rId5"/>
    <p:sldId id="259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midkova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09" autoAdjust="0"/>
  </p:normalViewPr>
  <p:slideViewPr>
    <p:cSldViewPr>
      <p:cViewPr varScale="1">
        <p:scale>
          <a:sx n="71" d="100"/>
          <a:sy n="71" d="100"/>
        </p:scale>
        <p:origin x="-135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86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630B8C-2D9A-4C1F-97A3-8643599F49D2}" type="datetimeFigureOut">
              <a:rPr lang="cs-CZ" smtClean="0"/>
              <a:t>7.1.2015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9CA123-40FC-4E1D-B24C-A2FEA01C77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8460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CA123-40FC-4E1D-B24C-A2FEA01C771B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582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D8C48-84C6-4DB8-B873-3D09DD0C5E05}" type="datetimeFigureOut">
              <a:rPr lang="cs-CZ" smtClean="0"/>
              <a:t>7.1.2015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160C75-D942-4D55-9CB8-E9987AB3C0F5}" type="slidenum">
              <a:rPr lang="cs-CZ" smtClean="0"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D8C48-84C6-4DB8-B873-3D09DD0C5E05}" type="datetimeFigureOut">
              <a:rPr lang="cs-CZ" smtClean="0"/>
              <a:t>7.1.2015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0C75-D942-4D55-9CB8-E9987AB3C0F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D8C48-84C6-4DB8-B873-3D09DD0C5E05}" type="datetimeFigureOut">
              <a:rPr lang="cs-CZ" smtClean="0"/>
              <a:t>7.1.2015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0C75-D942-4D55-9CB8-E9987AB3C0F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D8C48-84C6-4DB8-B873-3D09DD0C5E05}" type="datetimeFigureOut">
              <a:rPr lang="cs-CZ" smtClean="0"/>
              <a:t>7.1.2015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0C75-D942-4D55-9CB8-E9987AB3C0F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D8C48-84C6-4DB8-B873-3D09DD0C5E05}" type="datetimeFigureOut">
              <a:rPr lang="cs-CZ" smtClean="0"/>
              <a:t>7.1.2015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0C75-D942-4D55-9CB8-E9987AB3C0F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D8C48-84C6-4DB8-B873-3D09DD0C5E05}" type="datetimeFigureOut">
              <a:rPr lang="cs-CZ" smtClean="0"/>
              <a:t>7.1.2015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0C75-D942-4D55-9CB8-E9987AB3C0F5}" type="slidenum">
              <a:rPr lang="cs-CZ" smtClean="0"/>
              <a:t>‹#›</a:t>
            </a:fld>
            <a:endParaRPr lang="cs-CZ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D8C48-84C6-4DB8-B873-3D09DD0C5E05}" type="datetimeFigureOut">
              <a:rPr lang="cs-CZ" smtClean="0"/>
              <a:t>7.1.2015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0C75-D942-4D55-9CB8-E9987AB3C0F5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D8C48-84C6-4DB8-B873-3D09DD0C5E05}" type="datetimeFigureOut">
              <a:rPr lang="cs-CZ" smtClean="0"/>
              <a:t>7.1.2015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0C75-D942-4D55-9CB8-E9987AB3C0F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D8C48-84C6-4DB8-B873-3D09DD0C5E05}" type="datetimeFigureOut">
              <a:rPr lang="cs-CZ" smtClean="0"/>
              <a:t>7.1.2015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0C75-D942-4D55-9CB8-E9987AB3C0F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D8C48-84C6-4DB8-B873-3D09DD0C5E05}" type="datetimeFigureOut">
              <a:rPr lang="cs-CZ" smtClean="0"/>
              <a:t>7.1.2015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0C75-D942-4D55-9CB8-E9987AB3C0F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D8C48-84C6-4DB8-B873-3D09DD0C5E05}" type="datetimeFigureOut">
              <a:rPr lang="cs-CZ" smtClean="0"/>
              <a:t>7.1.2015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0C75-D942-4D55-9CB8-E9987AB3C0F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7A6D8C48-84C6-4DB8-B873-3D09DD0C5E05}" type="datetimeFigureOut">
              <a:rPr lang="cs-CZ" smtClean="0"/>
              <a:t>7.1.2015</a:t>
            </a:fld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4160C75-D942-4D55-9CB8-E9987AB3C0F5}" type="slidenum">
              <a:rPr lang="cs-CZ" smtClean="0"/>
              <a:t>‹#›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 rot="617357">
            <a:off x="1733157" y="819119"/>
            <a:ext cx="7070479" cy="1152127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MORAVSKOSLEZKÝ KRAJ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70241" y="1441235"/>
            <a:ext cx="6400800" cy="1281950"/>
          </a:xfrm>
        </p:spPr>
        <p:txBody>
          <a:bodyPr>
            <a:normAutofit/>
          </a:bodyPr>
          <a:lstStyle/>
          <a:p>
            <a:pPr algn="l"/>
            <a:r>
              <a:rPr lang="cs-CZ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V</a:t>
            </a:r>
            <a:r>
              <a:rPr lang="cs-CZ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ypracoval: Jakub Šmídek</a:t>
            </a:r>
          </a:p>
          <a:p>
            <a:pPr algn="l"/>
            <a:endParaRPr lang="cs-CZ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 algn="l"/>
            <a:endParaRPr lang="cs-CZ" sz="2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06" y="3302909"/>
            <a:ext cx="1778775" cy="1642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757945" y="503329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Znak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3" y="2956520"/>
            <a:ext cx="2032635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5" y="3429000"/>
            <a:ext cx="2957513" cy="251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3707904" y="4945463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vlajka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04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315200" cy="1154097"/>
          </a:xfrm>
        </p:spPr>
        <p:txBody>
          <a:bodyPr/>
          <a:lstStyle/>
          <a:p>
            <a:pPr algn="ctr"/>
            <a:r>
              <a:rPr lang="cs-CZ" dirty="0" smtClean="0"/>
              <a:t>Mapa kraje</a:t>
            </a:r>
            <a:endParaRPr lang="cs-CZ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348880"/>
            <a:ext cx="5544616" cy="375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404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1628800"/>
            <a:ext cx="7315200" cy="4104456"/>
          </a:xfrm>
        </p:spPr>
        <p:txBody>
          <a:bodyPr>
            <a:normAutofit fontScale="90000"/>
          </a:bodyPr>
          <a:lstStyle/>
          <a:p>
            <a:r>
              <a:rPr lang="cs-CZ" sz="1600" dirty="0" smtClean="0"/>
              <a:t>- </a:t>
            </a:r>
            <a:r>
              <a:rPr lang="cs-CZ" sz="1800" dirty="0" smtClean="0"/>
              <a:t>krajské město: Ostrava</a:t>
            </a:r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sz="1600" dirty="0"/>
              <a:t/>
            </a:r>
            <a:br>
              <a:rPr lang="cs-CZ" sz="1600" dirty="0"/>
            </a:br>
            <a:r>
              <a:rPr lang="cs-CZ" sz="1600" dirty="0" smtClean="0"/>
              <a:t>- </a:t>
            </a:r>
            <a:r>
              <a:rPr lang="cs-CZ" sz="1800" dirty="0" smtClean="0"/>
              <a:t>počet </a:t>
            </a:r>
            <a:r>
              <a:rPr lang="cs-CZ" sz="1800" dirty="0"/>
              <a:t>obyvatel: 1 230 </a:t>
            </a:r>
            <a:r>
              <a:rPr lang="cs-CZ" sz="1800" dirty="0" smtClean="0"/>
              <a:t>613</a:t>
            </a:r>
            <a:br>
              <a:rPr lang="cs-CZ" sz="1800" dirty="0" smtClean="0"/>
            </a:br>
            <a:r>
              <a:rPr lang="cs-CZ" sz="1800" dirty="0"/>
              <a:t/>
            </a:r>
            <a:br>
              <a:rPr lang="cs-CZ" sz="1800" dirty="0"/>
            </a:br>
            <a:r>
              <a:rPr lang="cs-CZ" sz="1800" dirty="0" smtClean="0"/>
              <a:t>- hejtman: Miroslav Novák (ČSSD)</a:t>
            </a:r>
            <a:br>
              <a:rPr lang="cs-CZ" sz="1800" dirty="0" smtClean="0"/>
            </a:br>
            <a:r>
              <a:rPr lang="cs-CZ" sz="1800" dirty="0"/>
              <a:t/>
            </a:r>
            <a:br>
              <a:rPr lang="cs-CZ" sz="1800" dirty="0"/>
            </a:br>
            <a:r>
              <a:rPr lang="cs-CZ" sz="1800" dirty="0" smtClean="0"/>
              <a:t>- nejvyšší bod: Praděd 1491 m. n. m.</a:t>
            </a:r>
            <a:br>
              <a:rPr lang="cs-CZ" sz="1800" dirty="0" smtClean="0"/>
            </a:br>
            <a:r>
              <a:rPr lang="cs-CZ" sz="1800" dirty="0"/>
              <a:t/>
            </a:r>
            <a:br>
              <a:rPr lang="cs-CZ" sz="1800" dirty="0"/>
            </a:br>
            <a:r>
              <a:rPr lang="cs-CZ" sz="1800" dirty="0" smtClean="0"/>
              <a:t>- historické země: Morava a Slezsko</a:t>
            </a:r>
            <a:br>
              <a:rPr lang="cs-CZ" sz="1800" dirty="0" smtClean="0"/>
            </a:br>
            <a:r>
              <a:rPr lang="cs-CZ" sz="1800" dirty="0"/>
              <a:t/>
            </a:r>
            <a:br>
              <a:rPr lang="cs-CZ" sz="1800" dirty="0"/>
            </a:br>
            <a:r>
              <a:rPr lang="cs-CZ" sz="1800" dirty="0" smtClean="0"/>
              <a:t>- počet okresů: 6</a:t>
            </a:r>
            <a:br>
              <a:rPr lang="cs-CZ" sz="1800" dirty="0" smtClean="0"/>
            </a:br>
            <a:r>
              <a:rPr lang="cs-CZ" sz="1800" dirty="0"/>
              <a:t/>
            </a:r>
            <a:br>
              <a:rPr lang="cs-CZ" sz="1800" dirty="0"/>
            </a:br>
            <a:r>
              <a:rPr lang="cs-CZ" sz="1800" dirty="0" smtClean="0"/>
              <a:t>- rozloha: 5427 km2</a:t>
            </a:r>
            <a:br>
              <a:rPr lang="cs-CZ" sz="1800" dirty="0" smtClean="0"/>
            </a:br>
            <a:r>
              <a:rPr lang="cs-CZ" sz="1800" dirty="0"/>
              <a:t/>
            </a:r>
            <a:br>
              <a:rPr lang="cs-CZ" sz="1800" dirty="0"/>
            </a:br>
            <a:r>
              <a:rPr lang="cs-CZ" sz="1800" dirty="0" smtClean="0"/>
              <a:t>-nejdelší řeka: Odra</a:t>
            </a:r>
            <a:endParaRPr lang="cs-CZ" sz="18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0" y="764705"/>
            <a:ext cx="7315200" cy="648071"/>
          </a:xfrm>
        </p:spPr>
        <p:txBody>
          <a:bodyPr/>
          <a:lstStyle/>
          <a:p>
            <a:pPr algn="ctr"/>
            <a:r>
              <a:rPr lang="cs-CZ" dirty="0" smtClean="0"/>
              <a:t>ZAKLADNÍ INFORMACE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745" y="1936077"/>
            <a:ext cx="3349686" cy="223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856" y="4437112"/>
            <a:ext cx="269557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134875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260647"/>
            <a:ext cx="7315200" cy="792089"/>
          </a:xfrm>
        </p:spPr>
        <p:txBody>
          <a:bodyPr/>
          <a:lstStyle/>
          <a:p>
            <a:pPr algn="ctr"/>
            <a:r>
              <a:rPr lang="cs-CZ" dirty="0" smtClean="0"/>
              <a:t>Historie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/>
              <a:t>Moravskoslezský kraj byl 2x přejmenován.</a:t>
            </a:r>
          </a:p>
          <a:p>
            <a:r>
              <a:rPr lang="cs-CZ" dirty="0" smtClean="0"/>
              <a:t>Oblasti hor byly osídleny ve valašské době v 16. a 17. stoletím.</a:t>
            </a:r>
          </a:p>
          <a:p>
            <a:r>
              <a:rPr lang="cs-CZ" dirty="0" smtClean="0"/>
              <a:t>Od 17. století se do dnešní podoby  začali formulovat města jak je známe dnes.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861048"/>
            <a:ext cx="269557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25050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478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0567" y="1065471"/>
            <a:ext cx="7315200" cy="779354"/>
          </a:xfrm>
        </p:spPr>
        <p:txBody>
          <a:bodyPr>
            <a:normAutofit/>
          </a:bodyPr>
          <a:lstStyle/>
          <a:p>
            <a:r>
              <a:rPr lang="cs-CZ" dirty="0" smtClean="0"/>
              <a:t>Průmysl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4400" y="2132856"/>
            <a:ext cx="6681936" cy="4203936"/>
          </a:xfrm>
        </p:spPr>
        <p:txBody>
          <a:bodyPr/>
          <a:lstStyle/>
          <a:p>
            <a:pPr algn="ctr"/>
            <a:r>
              <a:rPr lang="cs-CZ" dirty="0" smtClean="0"/>
              <a:t>Výroba součástek do aut.</a:t>
            </a:r>
          </a:p>
          <a:p>
            <a:pPr algn="ctr"/>
            <a:r>
              <a:rPr lang="cs-CZ" dirty="0" smtClean="0"/>
              <a:t>Průměrná obsazenost průmyslových zón se v kraji pohybuje kolem 74%.</a:t>
            </a:r>
          </a:p>
          <a:p>
            <a:pPr algn="ctr"/>
            <a:r>
              <a:rPr lang="cs-CZ" dirty="0"/>
              <a:t>Díky ložiskům černého uhlí v ostravsko-karvinské pánvi a na ně vázaným hutním a dalším průmyslem patřila tato část kraje už za Rakousko-Uherska k nejdůležitějším průmyslovým oblastem.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725144"/>
            <a:ext cx="2664296" cy="1778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547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188641"/>
            <a:ext cx="7315200" cy="792087"/>
          </a:xfrm>
        </p:spPr>
        <p:txBody>
          <a:bodyPr/>
          <a:lstStyle/>
          <a:p>
            <a:pPr algn="ctr"/>
            <a:r>
              <a:rPr lang="cs-CZ" dirty="0"/>
              <a:t>O</a:t>
            </a:r>
            <a:r>
              <a:rPr lang="cs-CZ" dirty="0" smtClean="0"/>
              <a:t>brázky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80170"/>
            <a:ext cx="18573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882372" y="460030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Radnice Ostravy</a:t>
            </a:r>
            <a:endParaRPr lang="cs-CZ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755" y="1280170"/>
            <a:ext cx="18954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3275856" y="4499828"/>
            <a:ext cx="1895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Slezský kostel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315738"/>
            <a:ext cx="288032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796136" y="3814504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Karviná - Masarykovo náměstí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520" y="4460835"/>
            <a:ext cx="3062480" cy="2296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597881" y="5557366"/>
            <a:ext cx="1490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Frýdek-Místek - historické jádro</a:t>
            </a:r>
          </a:p>
        </p:txBody>
      </p:sp>
      <p:cxnSp>
        <p:nvCxnSpPr>
          <p:cNvPr id="8" name="Přímá spojnice se šipkou 7"/>
          <p:cNvCxnSpPr/>
          <p:nvPr/>
        </p:nvCxnSpPr>
        <p:spPr>
          <a:xfrm flipV="1">
            <a:off x="5580112" y="5301208"/>
            <a:ext cx="360040" cy="2561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V="1">
            <a:off x="4427984" y="4137670"/>
            <a:ext cx="0" cy="3621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 flipV="1">
            <a:off x="6588224" y="3573016"/>
            <a:ext cx="0" cy="2414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 flipV="1">
            <a:off x="1619672" y="4318749"/>
            <a:ext cx="0" cy="2815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969640"/>
            <a:ext cx="2845300" cy="1843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ovéPole 14"/>
          <p:cNvSpPr txBox="1"/>
          <p:nvPr/>
        </p:nvSpPr>
        <p:spPr>
          <a:xfrm>
            <a:off x="3275856" y="5301208"/>
            <a:ext cx="11521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Ocelárna Mittal Steel v Ostravě</a:t>
            </a:r>
          </a:p>
        </p:txBody>
      </p:sp>
      <p:cxnSp>
        <p:nvCxnSpPr>
          <p:cNvPr id="17" name="Přímá spojnice se šipkou 16"/>
          <p:cNvCxnSpPr>
            <a:stCxn id="15" idx="1"/>
            <a:endCxn id="4100" idx="3"/>
          </p:cNvCxnSpPr>
          <p:nvPr/>
        </p:nvCxnSpPr>
        <p:spPr>
          <a:xfrm flipH="1" flipV="1">
            <a:off x="2952804" y="5891517"/>
            <a:ext cx="323052" cy="98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26324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04665"/>
            <a:ext cx="7315200" cy="864095"/>
          </a:xfrm>
        </p:spPr>
        <p:txBody>
          <a:bodyPr/>
          <a:lstStyle/>
          <a:p>
            <a:pPr algn="ctr"/>
            <a:r>
              <a:rPr lang="cs-CZ" dirty="0" smtClean="0"/>
              <a:t>Otázky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2132857"/>
            <a:ext cx="7315200" cy="4176504"/>
          </a:xfrm>
        </p:spPr>
        <p:txBody>
          <a:bodyPr/>
          <a:lstStyle/>
          <a:p>
            <a:endParaRPr lang="cs-CZ" dirty="0"/>
          </a:p>
          <a:p>
            <a:r>
              <a:rPr lang="cs-CZ" dirty="0"/>
              <a:t>1</a:t>
            </a:r>
            <a:r>
              <a:rPr lang="cs-CZ" dirty="0" smtClean="0"/>
              <a:t>. Kolik má Moravskoslezský kraj obyvatel? </a:t>
            </a:r>
          </a:p>
          <a:p>
            <a:r>
              <a:rPr lang="cs-CZ" dirty="0" smtClean="0"/>
              <a:t>A) 1 208 987     </a:t>
            </a:r>
            <a:r>
              <a:rPr lang="cs-CZ" dirty="0"/>
              <a:t>B) 1 230 </a:t>
            </a:r>
            <a:r>
              <a:rPr lang="cs-CZ" dirty="0" smtClean="0"/>
              <a:t>613     C) 1 232 715</a:t>
            </a:r>
          </a:p>
          <a:p>
            <a:endParaRPr lang="cs-CZ" dirty="0"/>
          </a:p>
          <a:p>
            <a:r>
              <a:rPr lang="cs-CZ" dirty="0"/>
              <a:t>2</a:t>
            </a:r>
            <a:r>
              <a:rPr lang="cs-CZ" dirty="0" smtClean="0"/>
              <a:t>. Kolik krát byl kraj přejmenován?</a:t>
            </a:r>
          </a:p>
          <a:p>
            <a:r>
              <a:rPr lang="cs-CZ" dirty="0" smtClean="0"/>
              <a:t>A) nebyl    B) 2x      C)7x</a:t>
            </a:r>
          </a:p>
          <a:p>
            <a:endParaRPr lang="cs-CZ" dirty="0"/>
          </a:p>
          <a:p>
            <a:r>
              <a:rPr lang="cs-CZ" dirty="0"/>
              <a:t>3</a:t>
            </a:r>
            <a:r>
              <a:rPr lang="cs-CZ" dirty="0" smtClean="0"/>
              <a:t>. Jaká je nejdelší řeka?</a:t>
            </a:r>
          </a:p>
          <a:p>
            <a:r>
              <a:rPr lang="cs-CZ" dirty="0" smtClean="0"/>
              <a:t> A) Odra    B) Olše    C) Ostravice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653136"/>
            <a:ext cx="2771378" cy="1850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069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76673"/>
            <a:ext cx="7315200" cy="1008112"/>
          </a:xfrm>
        </p:spPr>
        <p:txBody>
          <a:bodyPr/>
          <a:lstStyle/>
          <a:p>
            <a:pPr algn="ctr"/>
            <a:r>
              <a:rPr lang="cs-CZ" dirty="0" smtClean="0"/>
              <a:t>Konec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Zdroje: hlava, internet 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149080"/>
            <a:ext cx="947182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5958">
            <a:off x="5050692" y="2968471"/>
            <a:ext cx="3238500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17108"/>
            <a:ext cx="1834958" cy="122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1719">
            <a:off x="659672" y="1458778"/>
            <a:ext cx="3238500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325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stor">
  <a:themeElements>
    <a:clrScheme name="Prostor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ros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266</TotalTime>
  <Words>180</Words>
  <Application>Microsoft Office PowerPoint</Application>
  <PresentationFormat>Předvádění na obrazovce (4:3)</PresentationFormat>
  <Paragraphs>42</Paragraphs>
  <Slides>8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Prostor</vt:lpstr>
      <vt:lpstr>MORAVSKOSLEZKÝ KRAJ </vt:lpstr>
      <vt:lpstr>Mapa kraje</vt:lpstr>
      <vt:lpstr>- krajské město: Ostrava  - počet obyvatel: 1 230 613  - hejtman: Miroslav Novák (ČSSD)  - nejvyšší bod: Praděd 1491 m. n. m.  - historické země: Morava a Slezsko  - počet okresů: 6  - rozloha: 5427 km2  -nejdelší řeka: Odra</vt:lpstr>
      <vt:lpstr>Historie</vt:lpstr>
      <vt:lpstr>Průmysl</vt:lpstr>
      <vt:lpstr>Obrázky</vt:lpstr>
      <vt:lpstr>Otázky</vt:lpstr>
      <vt:lpstr>Konec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MORAVSKOSLEZKÝ KRAJ</dc:title>
  <dc:creator>Smidkova</dc:creator>
  <cp:lastModifiedBy>Smidkova</cp:lastModifiedBy>
  <cp:revision>34</cp:revision>
  <dcterms:created xsi:type="dcterms:W3CDTF">2014-10-08T12:49:39Z</dcterms:created>
  <dcterms:modified xsi:type="dcterms:W3CDTF">2015-01-07T18:48:16Z</dcterms:modified>
</cp:coreProperties>
</file>