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85" r:id="rId4"/>
    <p:sldId id="283" r:id="rId5"/>
    <p:sldId id="284" r:id="rId6"/>
    <p:sldId id="259" r:id="rId7"/>
    <p:sldId id="260" r:id="rId8"/>
    <p:sldId id="261" r:id="rId9"/>
    <p:sldId id="262" r:id="rId10"/>
    <p:sldId id="266" r:id="rId11"/>
    <p:sldId id="267" r:id="rId12"/>
    <p:sldId id="271" r:id="rId13"/>
    <p:sldId id="269" r:id="rId14"/>
    <p:sldId id="272" r:id="rId15"/>
    <p:sldId id="273" r:id="rId16"/>
    <p:sldId id="278" r:id="rId17"/>
    <p:sldId id="270" r:id="rId18"/>
    <p:sldId id="268" r:id="rId19"/>
    <p:sldId id="274" r:id="rId20"/>
    <p:sldId id="277" r:id="rId21"/>
    <p:sldId id="275" r:id="rId22"/>
    <p:sldId id="286" r:id="rId23"/>
    <p:sldId id="276" r:id="rId24"/>
    <p:sldId id="264" r:id="rId25"/>
    <p:sldId id="280" r:id="rId26"/>
    <p:sldId id="281" r:id="rId27"/>
    <p:sldId id="265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60"/>
  </p:normalViewPr>
  <p:slideViewPr>
    <p:cSldViewPr>
      <p:cViewPr>
        <p:scale>
          <a:sx n="53" d="100"/>
          <a:sy n="53" d="100"/>
        </p:scale>
        <p:origin x="-1584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D05925-2872-4C15-B171-DB87A3EBEB69}" type="datetimeFigureOut">
              <a:rPr lang="cs-CZ"/>
              <a:pPr>
                <a:defRPr/>
              </a:pPr>
              <a:t>11.1.2014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4557287-9A43-44FA-BBA8-9EDC80F1EC6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421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6646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3051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25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8640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613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4141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840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867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3698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783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89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571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6251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330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486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6302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2317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3327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410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46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75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42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590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835DCB-3FD2-45D2-8726-7588CC798608}" type="slidenum">
              <a:rPr lang="cs-CZ"/>
              <a:pPr/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1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2770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57287-9A43-44FA-BBA8-9EDC80F1EC6D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49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C973-E562-416B-B448-0C2BF6200D8E}" type="datetimeFigureOut">
              <a:rPr lang="cs-CZ"/>
              <a:pPr>
                <a:defRPr/>
              </a:pPr>
              <a:t>11.1.2014</a:t>
            </a:fld>
            <a:endParaRPr lang="cs-CZ" dirty="0"/>
          </a:p>
        </p:txBody>
      </p:sp>
      <p:sp>
        <p:nvSpPr>
          <p:cNvPr id="7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FFA0-0766-4B0C-A77C-7F8B891C3B0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2B90-8CDE-410E-8FE2-22C323A531F9}" type="datetimeFigureOut">
              <a:rPr lang="cs-CZ"/>
              <a:pPr>
                <a:defRPr/>
              </a:pPr>
              <a:t>11.1.2014</a:t>
            </a:fld>
            <a:endParaRPr lang="cs-CZ" dirty="0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91976-5516-411D-85B1-3F90F63E28D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1F1C0-8512-48FE-8A4F-2B93EB913C6A}" type="datetimeFigureOut">
              <a:rPr lang="cs-CZ"/>
              <a:pPr>
                <a:defRPr/>
              </a:pPr>
              <a:t>11.1.2014</a:t>
            </a:fld>
            <a:endParaRPr lang="cs-CZ" dirty="0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16E9B-119F-4854-942B-58F298317B7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BDAF-E07E-4594-8825-8EEE333802DB}" type="datetimeFigureOut">
              <a:rPr lang="cs-CZ"/>
              <a:pPr>
                <a:defRPr/>
              </a:pPr>
              <a:t>11.1.2014</a:t>
            </a:fld>
            <a:endParaRPr lang="cs-CZ" dirty="0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542A-CD96-49A6-9140-4F32CDA0433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Volný tvar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4C2A2-34FD-4031-8538-D83A35BF7EC7}" type="datetimeFigureOut">
              <a:rPr lang="cs-CZ"/>
              <a:pPr>
                <a:defRPr/>
              </a:pPr>
              <a:t>11.1.2014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ECEBB-8938-4986-8516-56B6617FB4F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3E66-0395-41B1-80A0-E0EB7A309C8B}" type="datetimeFigureOut">
              <a:rPr lang="cs-CZ"/>
              <a:pPr>
                <a:defRPr/>
              </a:pPr>
              <a:t>11.1.2014</a:t>
            </a:fld>
            <a:endParaRPr lang="cs-CZ" dirty="0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79659-2822-44F4-9850-B4C53590739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0384-0528-4C0D-9226-7D296AA0092E}" type="datetimeFigureOut">
              <a:rPr lang="cs-CZ"/>
              <a:pPr>
                <a:defRPr/>
              </a:pPr>
              <a:t>11.1.2014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F0A57-26B5-4BCF-84F4-47FC3A6B528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A841-AC3B-4D48-80DF-574F2357DA93}" type="datetimeFigureOut">
              <a:rPr lang="cs-CZ"/>
              <a:pPr>
                <a:defRPr/>
              </a:pPr>
              <a:t>11.1.2014</a:t>
            </a:fld>
            <a:endParaRPr lang="cs-CZ" dirty="0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ECDBF-D584-46C0-8236-3BB18BEA44F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E9A53-4064-4AFD-915D-FB92D1719C94}" type="datetimeFigureOut">
              <a:rPr lang="cs-CZ"/>
              <a:pPr>
                <a:defRPr/>
              </a:pPr>
              <a:t>11.1.2014</a:t>
            </a:fld>
            <a:endParaRPr lang="cs-CZ" dirty="0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A07F-3CD6-4098-8387-8B4845DB538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328-4572-41C2-BD04-CFFC48D457B8}" type="datetimeFigureOut">
              <a:rPr lang="cs-CZ"/>
              <a:pPr>
                <a:defRPr/>
              </a:pPr>
              <a:t>11.1.2014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848A3-6E10-442F-8426-6752A2505C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46922-250B-4738-9423-1A1471AA889B}" type="datetimeFigureOut">
              <a:rPr lang="cs-CZ"/>
              <a:pPr>
                <a:defRPr/>
              </a:pPr>
              <a:t>11.1.2014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B7682-3287-477E-BB02-02796A076A1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902C9C-B32E-4056-9614-7F8814A59244}" type="datetimeFigureOut">
              <a:rPr lang="cs-CZ"/>
              <a:pPr>
                <a:defRPr/>
              </a:pPr>
              <a:t>11.1.2014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EA4AD0-763A-4290-87EF-CECE184BB5F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693" r:id="rId2"/>
    <p:sldLayoutId id="2147483700" r:id="rId3"/>
    <p:sldLayoutId id="2147483694" r:id="rId4"/>
    <p:sldLayoutId id="2147483701" r:id="rId5"/>
    <p:sldLayoutId id="2147483695" r:id="rId6"/>
    <p:sldLayoutId id="2147483696" r:id="rId7"/>
    <p:sldLayoutId id="2147483702" r:id="rId8"/>
    <p:sldLayoutId id="2147483703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8508" y="810537"/>
            <a:ext cx="7545391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JIHOMORAVSKÝ KRAJ</a:t>
            </a:r>
            <a:endParaRPr lang="cs-CZ" dirty="0"/>
          </a:p>
        </p:txBody>
      </p:sp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571500" y="5715000"/>
            <a:ext cx="3143250" cy="785813"/>
          </a:xfrm>
        </p:spPr>
        <p:txBody>
          <a:bodyPr/>
          <a:lstStyle/>
          <a:p>
            <a:pPr eaLnBrk="1" hangingPunct="1"/>
            <a:r>
              <a:rPr lang="cs-CZ" dirty="0" smtClean="0"/>
              <a:t>Vypracoval: David Šuman  </a:t>
            </a:r>
          </a:p>
          <a:p>
            <a:pPr eaLnBrk="1" hangingPunct="1"/>
            <a:r>
              <a:rPr lang="cs-CZ" dirty="0" smtClean="0"/>
              <a:t>              5. ročník   </a:t>
            </a:r>
          </a:p>
        </p:txBody>
      </p:sp>
      <p:sp>
        <p:nvSpPr>
          <p:cNvPr id="7172" name="AutoShape 2" descr="Soubor:Central Bohemian Region CoA CZ.svg"/>
          <p:cNvSpPr>
            <a:spLocks noChangeAspect="1" noChangeArrowheads="1"/>
          </p:cNvSpPr>
          <p:nvPr/>
        </p:nvSpPr>
        <p:spPr bwMode="auto">
          <a:xfrm>
            <a:off x="63500" y="-136525"/>
            <a:ext cx="47434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pic>
        <p:nvPicPr>
          <p:cNvPr id="7173" name="Picture 5" descr="C:\Users\Soňa\Desktop\Davídek\obrázky do prezentace\3300268-jihomoravsky-kra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143380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CO JE TO?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28674" name="Picture 2" descr="C:\Users\Soňa\Desktop\Davídek\obrázky do prezentace\Vila_Tugendhat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8074" y="1600200"/>
            <a:ext cx="5965851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CO JE TO?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29698" name="Picture 2" descr="C:\Users\Soňa\Desktop\Davídek\obrázky do prezentace\PETR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681" y="1375158"/>
            <a:ext cx="7180781" cy="47684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CO JE TO?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Soňa\Desktop\Davídek\obrázky do prezentace\Brno-Spilberk-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5" y="1214422"/>
            <a:ext cx="6862017" cy="49406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CO JE TO?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31746" name="Picture 2" descr="C:\Users\Soňa\Desktop\Davídek\obrázky do prezentace\az-tower-brno-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643050"/>
            <a:ext cx="7620054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CO JE TO?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Soňa\Desktop\Davídek\obrázky do prezentace\bvv_letecke_foto_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214422"/>
            <a:ext cx="7457702" cy="49534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CO JE TO?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Soňa\Desktop\Davídek\obrázky do prezentace\hvezdarna-planetarium-brno-kravi-ho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974" y="1339438"/>
            <a:ext cx="6596108" cy="4947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CO JE TO?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C:\Users\Soňa\Desktop\Davídek\obrázky do prezentace\ohňostro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357298"/>
            <a:ext cx="7715304" cy="51403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b="1" dirty="0" smtClean="0">
                <a:solidFill>
                  <a:srgbClr val="00B0F0"/>
                </a:solidFill>
              </a:rPr>
              <a:t>CO JE TO?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Soňa\Desktop\Davídek\obrázky do prezentace\AUTOMOTODROM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554098"/>
            <a:ext cx="6357982" cy="42519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CO JE TO?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30722" name="Picture 2" descr="C:\Users\Soňa\Desktop\Davídek\obrázky do prezentace\palava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85860"/>
            <a:ext cx="6858048" cy="5089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CO JE TO?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4" name="Picture 4" descr="C:\Users\Soňa\Desktop\Davídek\obrázky do prezentace\lednice_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142984"/>
            <a:ext cx="7342239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dirty="0" smtClean="0">
                <a:solidFill>
                  <a:srgbClr val="00B0F0"/>
                </a:solidFill>
              </a:rPr>
              <a:t>  </a:t>
            </a:r>
            <a:r>
              <a:rPr lang="cs-CZ" b="1" dirty="0" smtClean="0">
                <a:solidFill>
                  <a:srgbClr val="00B0F0"/>
                </a:solidFill>
              </a:rPr>
              <a:t>INFORMACE O KRAJI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dirty="0" smtClean="0">
                <a:solidFill>
                  <a:srgbClr val="00B0F0"/>
                </a:solidFill>
              </a:rPr>
              <a:t>Krajské město…………….….………Brno</a:t>
            </a:r>
          </a:p>
          <a:p>
            <a:pPr algn="just" eaLnBrk="1" hangingPunct="1"/>
            <a:r>
              <a:rPr lang="cs-CZ" dirty="0" smtClean="0">
                <a:solidFill>
                  <a:srgbClr val="00B0F0"/>
                </a:solidFill>
              </a:rPr>
              <a:t>Hejtman kraje…………….. Michal Hašek</a:t>
            </a:r>
          </a:p>
          <a:p>
            <a:pPr algn="just" eaLnBrk="1" hangingPunct="1"/>
            <a:r>
              <a:rPr lang="cs-CZ" dirty="0" smtClean="0">
                <a:solidFill>
                  <a:srgbClr val="00B0F0"/>
                </a:solidFill>
              </a:rPr>
              <a:t>Počet obyvatel…………………1 166 313</a:t>
            </a:r>
          </a:p>
          <a:p>
            <a:pPr algn="just" eaLnBrk="1" hangingPunct="1"/>
            <a:r>
              <a:rPr lang="cs-CZ" dirty="0" smtClean="0">
                <a:solidFill>
                  <a:srgbClr val="00B0F0"/>
                </a:solidFill>
              </a:rPr>
              <a:t>Poloha………………………….jih Moravy</a:t>
            </a:r>
          </a:p>
          <a:p>
            <a:pPr algn="just" eaLnBrk="1" hangingPunct="1"/>
            <a:r>
              <a:rPr lang="cs-CZ" dirty="0" smtClean="0">
                <a:solidFill>
                  <a:srgbClr val="00B0F0"/>
                </a:solidFill>
              </a:rPr>
              <a:t>Povrch………………..…převážně nížina</a:t>
            </a:r>
          </a:p>
          <a:p>
            <a:pPr algn="just" eaLnBrk="1" hangingPunct="1"/>
            <a:r>
              <a:rPr lang="cs-CZ" dirty="0" smtClean="0">
                <a:solidFill>
                  <a:srgbClr val="00B0F0"/>
                </a:solidFill>
              </a:rPr>
              <a:t>Sousední kraje….Vysočina, Pardubický, </a:t>
            </a:r>
            <a:r>
              <a:rPr lang="cs-CZ" dirty="0" smtClean="0">
                <a:solidFill>
                  <a:srgbClr val="00B0F0"/>
                </a:solidFill>
              </a:rPr>
              <a:t>Zlínský, Jihočeský, </a:t>
            </a:r>
            <a:r>
              <a:rPr lang="cs-CZ" dirty="0" smtClean="0">
                <a:solidFill>
                  <a:srgbClr val="00B0F0"/>
                </a:solidFill>
              </a:rPr>
              <a:t>O</a:t>
            </a:r>
            <a:r>
              <a:rPr lang="cs-CZ" dirty="0" smtClean="0">
                <a:solidFill>
                  <a:srgbClr val="00B0F0"/>
                </a:solidFill>
              </a:rPr>
              <a:t>lomoucký kraj</a:t>
            </a:r>
            <a:endParaRPr lang="cs-CZ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CO JE TO?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4" name="Picture 3" descr="C:\Users\Soňa\Desktop\Davídek\obrázky do prezentace\minar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142984"/>
            <a:ext cx="4429156" cy="54921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CO JE TO?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4" name="Picture 6" descr="C:\Users\Soňa\Desktop\Davídek\obrázky do prezentace\valtice_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214422"/>
            <a:ext cx="7420750" cy="5090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CO JE TO?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Soňa\Desktop\Davídek\obrázky do prezentace\punkevni-jeskyn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643050"/>
            <a:ext cx="6534172" cy="4879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CO JE TO?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4" name="Picture 5" descr="C:\Users\Soňa\Desktop\Davídek\obrázky do prezentace\zam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214422"/>
            <a:ext cx="7786742" cy="51817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r>
              <a:rPr lang="cs-CZ" b="1" dirty="0" smtClean="0">
                <a:solidFill>
                  <a:srgbClr val="00B0F0"/>
                </a:solidFill>
              </a:rPr>
              <a:t>PROCVIČUJEME HLAVU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643050"/>
            <a:ext cx="7467600" cy="4525963"/>
          </a:xfrm>
        </p:spPr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Celkem CHKO?</a:t>
            </a:r>
          </a:p>
          <a:p>
            <a:endParaRPr lang="cs-CZ" dirty="0" smtClean="0">
              <a:solidFill>
                <a:srgbClr val="00B0F0"/>
              </a:solidFill>
            </a:endParaRPr>
          </a:p>
          <a:p>
            <a:r>
              <a:rPr lang="cs-CZ" dirty="0" smtClean="0">
                <a:solidFill>
                  <a:srgbClr val="00B0F0"/>
                </a:solidFill>
              </a:rPr>
              <a:t>Aspoň 3 druhy průmyslu.</a:t>
            </a:r>
          </a:p>
          <a:p>
            <a:endParaRPr lang="cs-CZ" dirty="0" smtClean="0">
              <a:solidFill>
                <a:srgbClr val="00B0F0"/>
              </a:solidFill>
            </a:endParaRPr>
          </a:p>
          <a:p>
            <a:r>
              <a:rPr lang="cs-CZ" dirty="0" smtClean="0">
                <a:solidFill>
                  <a:srgbClr val="00B0F0"/>
                </a:solidFill>
              </a:rPr>
              <a:t>Povrch?</a:t>
            </a:r>
          </a:p>
          <a:p>
            <a:endParaRPr lang="cs-CZ" dirty="0" smtClean="0">
              <a:solidFill>
                <a:srgbClr val="00B0F0"/>
              </a:solidFill>
            </a:endParaRPr>
          </a:p>
          <a:p>
            <a:r>
              <a:rPr lang="cs-CZ" dirty="0" smtClean="0">
                <a:solidFill>
                  <a:srgbClr val="00B0F0"/>
                </a:solidFill>
              </a:rPr>
              <a:t>Díky čemu je známé Brno?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Veselý obličej 3"/>
          <p:cNvSpPr/>
          <p:nvPr/>
        </p:nvSpPr>
        <p:spPr>
          <a:xfrm>
            <a:off x="6143636" y="3929066"/>
            <a:ext cx="2000264" cy="184309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láček 4"/>
          <p:cNvSpPr/>
          <p:nvPr/>
        </p:nvSpPr>
        <p:spPr>
          <a:xfrm rot="14635298" flipV="1">
            <a:off x="7942343" y="2774009"/>
            <a:ext cx="1058080" cy="1483911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ru"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r>
              <a:rPr lang="cs-CZ" b="1" dirty="0" smtClean="0">
                <a:solidFill>
                  <a:srgbClr val="00B0F0"/>
                </a:solidFill>
              </a:rPr>
              <a:t>PROCVIČUJEME HLAVU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643050"/>
            <a:ext cx="7467600" cy="4525963"/>
          </a:xfrm>
        </p:spPr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Celkem CHKO?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3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Aspoň 3 druhy průmyslu.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textilní, oděvní, cukrovarský, strojírenský 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Povrch?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převážně nížina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Díky čemu je známé Brno?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kvůli veletrhům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4" name="Veselý obličej 3"/>
          <p:cNvSpPr/>
          <p:nvPr/>
        </p:nvSpPr>
        <p:spPr>
          <a:xfrm>
            <a:off x="6143636" y="3929066"/>
            <a:ext cx="2000264" cy="184309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Pěticípá hvězda 5"/>
          <p:cNvSpPr/>
          <p:nvPr/>
        </p:nvSpPr>
        <p:spPr>
          <a:xfrm>
            <a:off x="6429388" y="2714620"/>
            <a:ext cx="571504" cy="6286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Pěticípá hvězda 6"/>
          <p:cNvSpPr/>
          <p:nvPr/>
        </p:nvSpPr>
        <p:spPr>
          <a:xfrm>
            <a:off x="8072462" y="5715016"/>
            <a:ext cx="642942" cy="64294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Pěticípá hvězda 7"/>
          <p:cNvSpPr/>
          <p:nvPr/>
        </p:nvSpPr>
        <p:spPr>
          <a:xfrm>
            <a:off x="8358214" y="3857628"/>
            <a:ext cx="642942" cy="64294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ransition spd="slow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4429156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ZDROJ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042981"/>
          </a:xfrm>
        </p:spPr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Učebnice, internet, knížka o krajích, hlava.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Pěticípá hvězda 3"/>
          <p:cNvSpPr/>
          <p:nvPr/>
        </p:nvSpPr>
        <p:spPr>
          <a:xfrm rot="997543">
            <a:off x="1476055" y="4216479"/>
            <a:ext cx="571504" cy="41433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Pěticípá hvězda 4"/>
          <p:cNvSpPr/>
          <p:nvPr/>
        </p:nvSpPr>
        <p:spPr>
          <a:xfrm rot="929410">
            <a:off x="1914699" y="5128612"/>
            <a:ext cx="490878" cy="49618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Pěticípá hvězda 5"/>
          <p:cNvSpPr/>
          <p:nvPr/>
        </p:nvSpPr>
        <p:spPr>
          <a:xfrm>
            <a:off x="3000364" y="5429264"/>
            <a:ext cx="414334" cy="42862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Pěticípá hvězda 6"/>
          <p:cNvSpPr/>
          <p:nvPr/>
        </p:nvSpPr>
        <p:spPr>
          <a:xfrm>
            <a:off x="2357422" y="3214686"/>
            <a:ext cx="2286016" cy="19859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Pěticípá hvězda 7"/>
          <p:cNvSpPr/>
          <p:nvPr/>
        </p:nvSpPr>
        <p:spPr>
          <a:xfrm>
            <a:off x="4214810" y="5357826"/>
            <a:ext cx="500066" cy="55721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Pěticípá hvězda 8"/>
          <p:cNvSpPr/>
          <p:nvPr/>
        </p:nvSpPr>
        <p:spPr>
          <a:xfrm>
            <a:off x="4714876" y="4786322"/>
            <a:ext cx="500066" cy="55721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Pěticípá hvězda 9"/>
          <p:cNvSpPr/>
          <p:nvPr/>
        </p:nvSpPr>
        <p:spPr>
          <a:xfrm>
            <a:off x="5072066" y="4071942"/>
            <a:ext cx="571504" cy="4857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ransition spd="slow">
    <p:wedge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DĚKUJI ZA POZORNOST!!!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Users\Soňa\Desktop\Davídek\obrázky do prezentace\LETECKÝ POHLED Špilberk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357298"/>
            <a:ext cx="7802880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MAPA</a:t>
            </a:r>
            <a:endParaRPr lang="cs-CZ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Soňa\Desktop\Davídek\obrázky do prezentace\imagesmap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214422"/>
            <a:ext cx="7439963" cy="5382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3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00B0F0"/>
                </a:solidFill>
              </a:rPr>
              <a:t>BRNO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500174"/>
            <a:ext cx="7467600" cy="4525963"/>
          </a:xfrm>
        </p:spPr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Město leží na soutoku </a:t>
            </a:r>
            <a:r>
              <a:rPr lang="cs-CZ" dirty="0" smtClean="0">
                <a:solidFill>
                  <a:srgbClr val="FFFF00"/>
                </a:solidFill>
              </a:rPr>
              <a:t>Svratky</a:t>
            </a:r>
            <a:r>
              <a:rPr lang="cs-CZ" dirty="0" smtClean="0">
                <a:solidFill>
                  <a:srgbClr val="00B0F0"/>
                </a:solidFill>
              </a:rPr>
              <a:t> a </a:t>
            </a:r>
            <a:r>
              <a:rPr lang="cs-CZ" dirty="0" smtClean="0">
                <a:solidFill>
                  <a:srgbClr val="FFFF00"/>
                </a:solidFill>
              </a:rPr>
              <a:t>Svitavy</a:t>
            </a:r>
            <a:r>
              <a:rPr lang="cs-CZ" dirty="0" smtClean="0">
                <a:solidFill>
                  <a:srgbClr val="00B0F0"/>
                </a:solidFill>
              </a:rPr>
              <a:t>.</a:t>
            </a:r>
          </a:p>
          <a:p>
            <a:pPr algn="just"/>
            <a:r>
              <a:rPr lang="cs-CZ" dirty="0" smtClean="0">
                <a:solidFill>
                  <a:srgbClr val="00B0F0"/>
                </a:solidFill>
              </a:rPr>
              <a:t>Brno je centrem </a:t>
            </a:r>
            <a:r>
              <a:rPr lang="cs-CZ" dirty="0" smtClean="0">
                <a:solidFill>
                  <a:srgbClr val="FFFF00"/>
                </a:solidFill>
              </a:rPr>
              <a:t>soudní moci ČR</a:t>
            </a:r>
            <a:r>
              <a:rPr lang="cs-CZ" dirty="0" smtClean="0">
                <a:solidFill>
                  <a:srgbClr val="00B0F0"/>
                </a:solidFill>
              </a:rPr>
              <a:t>,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>
                <a:solidFill>
                  <a:srgbClr val="00B0F0"/>
                </a:solidFill>
              </a:rPr>
              <a:t>je </a:t>
            </a:r>
            <a:r>
              <a:rPr lang="cs-CZ" dirty="0" smtClean="0">
                <a:solidFill>
                  <a:srgbClr val="00B0F0"/>
                </a:solidFill>
              </a:rPr>
              <a:t>sídlem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smtClean="0">
                <a:solidFill>
                  <a:srgbClr val="FFFF00"/>
                </a:solidFill>
              </a:rPr>
              <a:t>Ústavního </a:t>
            </a:r>
            <a:r>
              <a:rPr lang="cs-CZ" dirty="0" smtClean="0">
                <a:solidFill>
                  <a:srgbClr val="FFFF00"/>
                </a:solidFill>
              </a:rPr>
              <a:t>soudu, Nejvyššího soudu</a:t>
            </a:r>
            <a:r>
              <a:rPr lang="cs-CZ" dirty="0" smtClean="0">
                <a:solidFill>
                  <a:srgbClr val="00B0F0"/>
                </a:solidFill>
              </a:rPr>
              <a:t>.</a:t>
            </a:r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 smtClean="0">
                <a:solidFill>
                  <a:srgbClr val="FFFF00"/>
                </a:solidFill>
              </a:rPr>
              <a:t>Brněnský veletrh </a:t>
            </a:r>
            <a:r>
              <a:rPr lang="cs-CZ" dirty="0" smtClean="0">
                <a:solidFill>
                  <a:srgbClr val="00B0F0"/>
                </a:solidFill>
              </a:rPr>
              <a:t>je v provozu od roku </a:t>
            </a:r>
            <a:r>
              <a:rPr lang="cs-CZ" dirty="0" smtClean="0">
                <a:solidFill>
                  <a:srgbClr val="FFFF00"/>
                </a:solidFill>
              </a:rPr>
              <a:t>1928</a:t>
            </a:r>
            <a:r>
              <a:rPr lang="cs-CZ" dirty="0" smtClean="0">
                <a:solidFill>
                  <a:srgbClr val="00B0F0"/>
                </a:solidFill>
              </a:rPr>
              <a:t>, nejznámější – Mezinárodní strojírenský veletrh.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57166"/>
            <a:ext cx="4208803" cy="97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B0F0"/>
                </a:solidFill>
              </a:rPr>
              <a:t>OSTOPOVICE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1600 obyvatel</a:t>
            </a:r>
          </a:p>
          <a:p>
            <a:r>
              <a:rPr lang="cs-CZ" dirty="0" smtClean="0">
                <a:solidFill>
                  <a:srgbClr val="00B0F0"/>
                </a:solidFill>
              </a:rPr>
              <a:t>Kaple zasvěcená sv. Janu Křtiteli</a:t>
            </a:r>
          </a:p>
          <a:p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57148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Soňa\Desktop\Davídek\obrázky do prezentace\80px-Ostopovice_-_Kaple_svatého_Jana_Křtite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071810"/>
            <a:ext cx="2171340" cy="3214710"/>
          </a:xfrm>
          <a:prstGeom prst="rect">
            <a:avLst/>
          </a:prstGeom>
          <a:noFill/>
        </p:spPr>
      </p:pic>
      <p:pic>
        <p:nvPicPr>
          <p:cNvPr id="1027" name="Picture 3" descr="C:\Users\Soňa\Desktop\Davídek\obrázky do prezentace\Ostopovi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087554"/>
            <a:ext cx="5214974" cy="32084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cs-CZ" dirty="0" smtClean="0">
                <a:solidFill>
                  <a:srgbClr val="00B0F0"/>
                </a:solidFill>
              </a:rPr>
              <a:t>              </a:t>
            </a:r>
            <a:r>
              <a:rPr lang="cs-CZ" b="1" dirty="0" smtClean="0">
                <a:solidFill>
                  <a:srgbClr val="00B0F0"/>
                </a:solidFill>
              </a:rPr>
              <a:t>PRŮMYSL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00B0F0"/>
                </a:solidFill>
              </a:rPr>
              <a:t>Strojírenský, textilní, oděvní a cukrovarský </a:t>
            </a:r>
            <a:r>
              <a:rPr lang="cs-CZ" dirty="0" smtClean="0">
                <a:solidFill>
                  <a:srgbClr val="00B0F0"/>
                </a:solidFill>
              </a:rPr>
              <a:t>průmysl, Zetor  </a:t>
            </a:r>
            <a:endParaRPr lang="cs-CZ" dirty="0" smtClean="0">
              <a:solidFill>
                <a:srgbClr val="00B0F0"/>
              </a:solidFill>
            </a:endParaRPr>
          </a:p>
        </p:txBody>
      </p:sp>
      <p:pic>
        <p:nvPicPr>
          <p:cNvPr id="10244" name="Picture 2" descr="C:\Program Files\Microsoft Office\MEDIA\CAGCAT10\j029357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786063"/>
            <a:ext cx="25241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C:\Program Files\Microsoft Office\MEDIA\CAGCAT10\j0240695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857628"/>
            <a:ext cx="284162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B0F0"/>
                </a:solidFill>
              </a:rPr>
              <a:t>          ZEMĚDĚLSTVÍ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dirty="0" smtClean="0">
                <a:solidFill>
                  <a:srgbClr val="00B0F0"/>
                </a:solidFill>
              </a:rPr>
              <a:t>Pěstuje se zde: pšenice, chmel, řepa cukrová, papriky, slunečnice, </a:t>
            </a:r>
            <a:r>
              <a:rPr lang="cs-CZ" dirty="0" smtClean="0">
                <a:solidFill>
                  <a:srgbClr val="00B0F0"/>
                </a:solidFill>
              </a:rPr>
              <a:t>meruňky,</a:t>
            </a:r>
          </a:p>
          <a:p>
            <a:pPr marL="36512" indent="0" algn="just" eaLnBrk="1" hangingPunct="1">
              <a:buNone/>
            </a:pPr>
            <a:r>
              <a:rPr lang="cs-CZ" dirty="0" smtClean="0">
                <a:solidFill>
                  <a:srgbClr val="00B0F0"/>
                </a:solidFill>
              </a:rPr>
              <a:t>    vinná réva </a:t>
            </a:r>
            <a:r>
              <a:rPr lang="cs-CZ" dirty="0" smtClean="0">
                <a:solidFill>
                  <a:srgbClr val="00B0F0"/>
                </a:solidFill>
              </a:rPr>
              <a:t>atd.</a:t>
            </a:r>
          </a:p>
          <a:p>
            <a:pPr algn="just" eaLnBrk="1" hangingPunct="1"/>
            <a:r>
              <a:rPr lang="cs-CZ" dirty="0" smtClean="0">
                <a:solidFill>
                  <a:srgbClr val="00B0F0"/>
                </a:solidFill>
              </a:rPr>
              <a:t>Chovají se zde: krávy, drůbež atd.</a:t>
            </a:r>
          </a:p>
        </p:txBody>
      </p:sp>
      <p:pic>
        <p:nvPicPr>
          <p:cNvPr id="11268" name="Picture 2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714752"/>
            <a:ext cx="2595562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B0F0"/>
                </a:solidFill>
              </a:rPr>
              <a:t>               VODSTVO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dirty="0" smtClean="0">
                <a:solidFill>
                  <a:srgbClr val="00B0F0"/>
                </a:solidFill>
              </a:rPr>
              <a:t>Řeky: Morava, Dyje, Svratka, Svitava</a:t>
            </a:r>
          </a:p>
          <a:p>
            <a:pPr algn="just" eaLnBrk="1" hangingPunct="1"/>
            <a:r>
              <a:rPr lang="cs-CZ" dirty="0" smtClean="0">
                <a:solidFill>
                  <a:srgbClr val="00B0F0"/>
                </a:solidFill>
              </a:rPr>
              <a:t>Nádrže: Nové Mlýny, Vranov a Brněnská přehrada</a:t>
            </a:r>
          </a:p>
        </p:txBody>
      </p:sp>
      <p:pic>
        <p:nvPicPr>
          <p:cNvPr id="6147" name="Picture 3" descr="C:\Users\Soňa\Desktop\Davídek\obrázky do prezentace\SVRAT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429000"/>
            <a:ext cx="4230686" cy="309444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86742" cy="714380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00B0F0"/>
                </a:solidFill>
              </a:rPr>
              <a:t>           </a:t>
            </a:r>
            <a:r>
              <a:rPr lang="cs-CZ" b="1" dirty="0" smtClean="0">
                <a:solidFill>
                  <a:srgbClr val="00B0F0"/>
                </a:solidFill>
              </a:rPr>
              <a:t>ZAJÍMAVOSTI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7467600" cy="4911741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00B0F0"/>
                </a:solidFill>
              </a:rPr>
              <a:t>2. nejúrodnější oblast v ČR.</a:t>
            </a:r>
          </a:p>
          <a:p>
            <a:pPr eaLnBrk="1" hangingPunct="1"/>
            <a:r>
              <a:rPr lang="cs-CZ" dirty="0" smtClean="0">
                <a:solidFill>
                  <a:srgbClr val="00B0F0"/>
                </a:solidFill>
              </a:rPr>
              <a:t>Brno je ve světě známé díky veletrhům</a:t>
            </a:r>
          </a:p>
          <a:p>
            <a:pPr eaLnBrk="1" hangingPunct="1"/>
            <a:r>
              <a:rPr lang="cs-CZ" dirty="0" smtClean="0">
                <a:solidFill>
                  <a:srgbClr val="00B0F0"/>
                </a:solidFill>
              </a:rPr>
              <a:t>Na území kraje se nachází vápenec a kaolin</a:t>
            </a:r>
          </a:p>
          <a:p>
            <a:pPr eaLnBrk="1" hangingPunct="1"/>
            <a:r>
              <a:rPr lang="cs-CZ" dirty="0" smtClean="0">
                <a:solidFill>
                  <a:srgbClr val="00B0F0"/>
                </a:solidFill>
              </a:rPr>
              <a:t>3 CHKO: Pálava, Bílé Karpaty, Moravský kras</a:t>
            </a:r>
          </a:p>
          <a:p>
            <a:pPr eaLnBrk="1" hangingPunct="1"/>
            <a:r>
              <a:rPr lang="cs-CZ" dirty="0" smtClean="0">
                <a:solidFill>
                  <a:srgbClr val="00B0F0"/>
                </a:solidFill>
              </a:rPr>
              <a:t>1 NP: Podyjí </a:t>
            </a:r>
          </a:p>
          <a:p>
            <a:pPr eaLnBrk="1" hangingPunct="1"/>
            <a:r>
              <a:rPr lang="cs-CZ" dirty="0" smtClean="0">
                <a:solidFill>
                  <a:srgbClr val="00B0F0"/>
                </a:solidFill>
              </a:rPr>
              <a:t>UNESCO: Lednicko-Valtický areál, vila </a:t>
            </a:r>
            <a:r>
              <a:rPr lang="cs-CZ" dirty="0" err="1" smtClean="0">
                <a:solidFill>
                  <a:srgbClr val="00B0F0"/>
                </a:solidFill>
              </a:rPr>
              <a:t>Tugendhat</a:t>
            </a:r>
            <a:endParaRPr lang="cs-CZ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wheel spokes="2"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386</TotalTime>
  <Words>358</Words>
  <Application>Microsoft Office PowerPoint</Application>
  <PresentationFormat>Předvádění na obrazovce (4:3)</PresentationFormat>
  <Paragraphs>95</Paragraphs>
  <Slides>27</Slides>
  <Notes>27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Technický</vt:lpstr>
      <vt:lpstr>JIHOMORAVSKÝ KRAJ</vt:lpstr>
      <vt:lpstr>  INFORMACE O KRAJI</vt:lpstr>
      <vt:lpstr>MAPA</vt:lpstr>
      <vt:lpstr>BRNO</vt:lpstr>
      <vt:lpstr>OSTOPOVICE</vt:lpstr>
      <vt:lpstr>              PRŮMYSL</vt:lpstr>
      <vt:lpstr>          ZEMĚDĚLSTVÍ</vt:lpstr>
      <vt:lpstr>               VODSTVO</vt:lpstr>
      <vt:lpstr>           ZAJÍMAVOSTI</vt:lpstr>
      <vt:lpstr>CO JE TO?</vt:lpstr>
      <vt:lpstr>CO JE TO?</vt:lpstr>
      <vt:lpstr>CO JE TO?</vt:lpstr>
      <vt:lpstr>CO JE TO?</vt:lpstr>
      <vt:lpstr>CO JE TO?</vt:lpstr>
      <vt:lpstr>CO JE TO?</vt:lpstr>
      <vt:lpstr>CO JE TO?</vt:lpstr>
      <vt:lpstr> CO JE TO?</vt:lpstr>
      <vt:lpstr>CO JE TO?</vt:lpstr>
      <vt:lpstr>CO JE TO?</vt:lpstr>
      <vt:lpstr>CO JE TO?</vt:lpstr>
      <vt:lpstr>CO JE TO?</vt:lpstr>
      <vt:lpstr>CO JE TO?</vt:lpstr>
      <vt:lpstr>CO JE TO?</vt:lpstr>
      <vt:lpstr>  PROCVIČUJEME HLAVU</vt:lpstr>
      <vt:lpstr>  PROCVIČUJEME HLAVU</vt:lpstr>
      <vt:lpstr>ZDROJ</vt:lpstr>
      <vt:lpstr>DĚKUJI ZA POZORNOST!!!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Soňa</dc:creator>
  <cp:lastModifiedBy>Petr Juráček</cp:lastModifiedBy>
  <cp:revision>62</cp:revision>
  <dcterms:created xsi:type="dcterms:W3CDTF">2013-12-09T18:28:05Z</dcterms:created>
  <dcterms:modified xsi:type="dcterms:W3CDTF">2014-01-11T00:39:04Z</dcterms:modified>
</cp:coreProperties>
</file>