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DF8FF-7DDB-464E-9DFA-67A53164E72A}" type="datetimeFigureOut">
              <a:rPr lang="cs-CZ" smtClean="0"/>
              <a:t>23.1.2015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4640A7-DBDC-405D-8830-7AF4104A223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South_Moravian_Region_CoA_CZ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ommons.wikimedia.org/wiki/File:Flag_of_South_Moravian_Region.sv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u="sng" dirty="0" smtClean="0"/>
              <a:t>Jihomoravský kraj</a:t>
            </a:r>
            <a:endParaRPr lang="cs-CZ" sz="54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Vypracoval: Kryštof Koňák</a:t>
            </a:r>
            <a:endParaRPr lang="cs-CZ" dirty="0"/>
          </a:p>
        </p:txBody>
      </p:sp>
      <p:pic>
        <p:nvPicPr>
          <p:cNvPr id="1028" name="Picture 4" descr="Jihomoravský kraj – znak">
            <a:hlinkClick r:id="rId2" tooltip="Jihomoravský kraj – znak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44515"/>
            <a:ext cx="1877362" cy="225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ihomoravský kraj – vlajka">
            <a:hlinkClick r:id="rId4" tooltip="Jihomoravský kraj – vlajka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78845"/>
            <a:ext cx="23871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53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Zdroje: hlava, učebnice, wikipedie, </a:t>
            </a:r>
            <a:r>
              <a:rPr lang="cs-CZ" dirty="0" err="1" smtClean="0"/>
              <a:t>google</a:t>
            </a:r>
            <a:r>
              <a:rPr lang="cs-CZ" dirty="0" smtClean="0"/>
              <a:t> obrázky…</a:t>
            </a:r>
            <a:endParaRPr lang="cs-CZ" dirty="0"/>
          </a:p>
        </p:txBody>
      </p:sp>
      <p:sp>
        <p:nvSpPr>
          <p:cNvPr id="4" name="AutoShape 2" descr="data:image/jpeg;base64,/9j/4AAQSkZJRgABAQAAAQABAAD/2wCEAAkGBxQTEhUUERQUFhUXFBcVFxgWFxgUGBQYFRUWFhUaFxUYHCggGBolGxQUITEhJSkrLi4uFx8zODMsNygtLisBCgoKDg0OGxAQGywkICQsLCwsLCwsLCwuLCwsLCwsLCwsLCwsLCwsLCwsLCwsLCwsLCwsNCwsLCwsLCwsLCw3LP/AABEIAOEA4AMBIgACEQEDEQH/xAAcAAEAAgMBAQEAAAAAAAAAAAAAAQUDBAYHAgj/xABEEAABAwIDBQUFBgQEBAcAAAABAAIDBBEFEiEGMUFRYRMicYGRBzKhsdEjQlJicsEUM+HwQ4KSoiSywvEVFlNUY3OT/8QAGgEBAAIDAQAAAAAAAAAAAAAAAAECAwQFBv/EAC0RAAICAQMEAAQFBQAAAAAAAAABAgMRBBIhBTFBURNhcZEUFSIysTNCUqHR/9oADAMBAAIRAxEAPwD3BERAApUBSgCgoiAhSiICFKIgCIiAIougKAIpUICUUIgJREQBERAEREAREQBERAEREAUqFKAKFKhAEREAS6gqqrsXAOWMZnc/uj6rFdfCqO6bwTGLk8ItHvAFyQB10VdPjcTdAS4/lF/iuI2n2lMLwx4Mjy3NYnKxo8AuWqtsZ+DmRj8rRp5lc2Wuts/pR49v/htQ02Vls9Ufjz/uxW/U76LA7GZ/wxjyP1Xj0u2FW4/YSySPB0AbmBPI6WXrWHzdpGxxFnFrS4fhcWguHkbrR1Op1dSTlPv6J+HBeDL/AON1A+7GfX6rIzaR49+Hza79iub23qqiKFhpmuN3ntHMGZzWgaadTx6Lg49qpgbdu8HiHaH0IVqL9XOO5SLKqDPbKbaOBxsXFh5PFvjuVsx4IuCCOY1HqvCGbWzAd8RyDqMp9Qum2axZ8kQmpnGPUgsJzNu02OnJbsdfZWs3R49oxz0+OzPU0XO4RtQ15Ecw7OQ6D8Dj0PA9CuhBXSrthZHdF5NZxaeGSiIshAREQBERAEREAREQBSoUoAoUqEAXySpKpMYqy93ZN3D3yOP5fqsGpvjRBzkWjFyeDHX15lOWMkM4kb3+HRYYoQAvuNlgolkDRcryGo1E7pbpG0ljhHNbXbJmrkjeyURZWlr7tLi5t7jLwuOq16HYOhjsZA6Z3OV2n+gaBdGA6To1ZhRNUrVWqGxPC+ROEu5qwYdC0WYxrRyaAPktyFgGg0VdW07md5h8uaz4fVh4vx49CsLbfLLNccG6VTYthFNN/NjY7qQL+u9WT3Fxs3zKGkHFISlF8MhYXc4HENgoXXNPK6M8r52+h1CttlsCNLGI81wNSfxE6k24K3rsMB1bcHhZVUOJujdkl3cHfVbMr7bYbG8l0lnJYVlEHDULYwLH3QOEVQSYybMed7OQceLeq+mvBFwtStpg4WKaXVTollETipLk9ABUrkNjsWIP8LKbkAmIni0b2k8xw6eC69etptjbBSiaMouLwwiIspUIiIAiIgCIiAKVClAFCXUIDTxWr7OMke8e63xP03+SpaeOw5neTzJ3rNjMmaYN4Mbfzd/QfFQAvLdVvdl2zwv5NmC2x+oJVXNNmfxIvZrRqXO5D+9FY1B7pVbs24OLpTxJazo0Hf4uIv6LW0emd88eF3L7tscl1SURteQ2trlboG+Lt7j6Bc5tPtfh1HKGzuAl35WiR7mjm7Lo3wOq6OtmIYcu+xI8QNPivyTikr3TSulJMhkeX335sxuvTVaWpLCijWcmfpzC8Rhq4+2ops7Tva67m35EO77D/dlipbdo86MOXM5pOgtvcDxavKfYTLIKyVrb9mYSZOQ1GQ+OawXqeNwtecv4i1h6te9rXD0WnrOn1tNxWGZK7GWdLE+Rgcw9nEQCHkXfJfcWMOjQeBd6Lm8Z25wulf2EsjpXtNn2D5cp45nbr9GrotrZpP4Wcxe8IpC228HId3VflC/PfxWzp9FTCPCKSm2z9X4ZVU9TCJKVzXRu3OYSLdCDqCORVFjMO8SC44PA1H6gOHULivYFLIDVA37KzD0z63t1tb4L0avnF9bWUXaSqXgtCbTKTAqotcY3nw8F0WVcbG8NqMrfum46NO8eAK7Ro0XnNVV8OzBt5T5RSYtCR32HK9pu0jeCNy7nZ7ExUwMlG8izhyc3Rw9QVy9ay7Vh9nlWY6menO5zROzoWkMk+ca6PSLmpuD8mK+OY5PQUUXXzHKHe6QR0IPyXojTPtERAEREBBVXJjjG1Ap3Bwc5peDa7bNtfMR7u/S++xVhPKGglxsACSeQAuVWYJR+/PIPtJiDY/cYP5bPIanqSoz6BnqMahZvcfJrvoqyp2whG69/zd0D6q3qKZrt4WlJhMLgRJG1w6i6o5Mk5HGdrmPikkY4SdnYPYbWs7cWkf8AcK99m2KPqKMveS4CV7GOO8xixbc8bZiL9FRyezKn7Yuic5sLyO1hvdr7G9g7e0E77LuaeExtDI2RtY0ANDQQAByClMMoY5M0sjucjh/p7g/5Vtr5pMGlYNS06k8Rckkn5rB/GtEroXd2RoDi297tdezh00K8lqtLfFysnHjJs5T4RmkCpqJnYEx/dvdvUE/srq91pVtOHDvX03EbwqaPUuizPjyWcdywbLKgELitqPZzR1chlOeJ7tXGMgBx5kOBF+oV/wDw8g3Wd8D6L6bDMdMvqV6GOuo7qaMHw5ejW2dwinoITHTjecxJ1c91rBz3cbcGjRZWUz5mvcNO7ZhP47gg+AIW1BhlzeU3/KNPVWQAAsBoFztZ1JSWyv7l4ww8swRVQcNdDxHFp5FcTjPswoZ5TKM8RcczhG6zXE6k2INvKy7OopQ7UXDuY/fmq+aKUcj8Fs6fqdco/reH/oOp+D4w3D4KOEQ0wAaNeO87ySdXOPMqjxyvsDqt6pgmP4R4u/oqaTDwXd93aH8IFmg9eazy11KWd2foQq5ej42epnFxkd7z7NaOTb3J813bAqTCKUg3I8FdtcvPam522OTNlLCwYakaKpw5mSvp5Bxc5h6h7CP+YN9F0sOHumZmaQGm4BOt7G1/gsTNlHZ2PMo7j2vADd+Ug281uaPR6iM42JcFXZDDTZvbVYmKdjHv9wyBrjwuQcgPQlY6itjaWnPlkLQ64NhY7gRuKtqimztLJAxzXAggi4IOhWjhezkMI0Bed2Z5zEAbgL8AvStejSRjpceJ0MZd+Zm4+R3eqsYa8O+5I3xA/YrO2ADcAF95VKyDTp60uuctgHFpue8LcSOR0PgVvLTns12Y2yu7rvH7p+NvMLLSSZmjpcemilMgqNscLmnpy2me1sm7vXyuabXBI3bgrSgqQ9gO47iORGhHqFtKmxGJ8TjNEC5p/mMG/wDU0fMIwWpWCoiDgQpo6lsrQ5hBBXA+0/G56N0MsOrC7K5tid/Gw3qjBhrqyuo5DlLZIi/Rzzl7O/Bx5dV0QxSvjaHSUokB1+xeHEcdxsuHbtA7EWimgaXSP0ccpysbxc48AvW6Km7OJke/JG1l+eVob+ylIk4SD2t0ZuHZmuG8ELgsR2yfNiBqIu6MnZtuN+t7WWvsjs1nmna//Dllj1/+ORzf2XW0uxjc4J3Ll6vW1x3VSNmFXaRrN9pbYyG1MZaelxfyV1Qbc0c3uyW87rZx3ZSCpg7KRu4d1495h4EFcZhewTeynimy9s0PLTuzNvcOaufRTpdQsLMZEybTPQ4K+F/uyMPwW40DkfI3XCU+xVoWua5wOXg48l8UuztQGgiaYeDv6K0ulP8AtkRvR6CLdUzBeeyUtZ2jmx1EuUWtexPmsGITV8VrVBNy1urfxED91j/KrfDQ3I9HJCwys8V59FHWOaS+okvyAAHVfdHSzuuZJZnCzgLOtqN37qfyqz2id6OvqGxjV5A8Sqqrxyli+8PJc02hJlyvL3CzjYu9FW1+EM7SNpF+9x13LPX0n/KX2JdqXYuK72jwM9wX8SsmEbRVVYCYmhrPxBt/Q8StTCdim1Mgkmblp27mjQym9/JunmvQIoWMAaxoa0aAAWAWvqvw1P6K1mXstBybyyqwvbUUkYiqWkAXLJDo1wJJseTgSQsrPaOXuDYIHPzENa64AJcQBv6lfeM4YyZhDgOYVJgND9vDHylZ/tOb/pW3R1GUoqOOexK08XlnV10+KBocG04J0DMxzdNbWJVzs9S1DWl1VIHPdwaLNYOXU9VmxuF5YHQi72ODw3dmGoIvz1+C4TFdqqmVxjiBhI0dmacwde1rcPFdp8GkuT04FQ4rVoCWxMEhGbKLnmbarVr60k5Ixdx4D+9ylzSRCWWamPxPna6GFwa9w0cdQ22tzZXFFT9mwN323nmTvWLDqPswS43ed5/YdFupCPl9yZPwgiIrlTQbRtjfnYMocbOA92/B1uBVbtlhnawlzP5kZEkZ5ObqFfTR5gQeK1GVALS1xGZujvr5qrJRg2aqmTQMmaxrDI27wAB3ho4G3UFWhXHbCS/bVjIzeESNLSNwkcD2gb6AldiVKIPImD+HxeshtZr3CdvC4maC4/8A6CRdjA5VvtCwu1RBVt4NdA89Cc8Z8Ac4/wAwWxRzXaCvL9Vgo3t+zdreYFjmWnilA2dhbdzTY5XtNnMJ4g/sthrljkcW68FzYtxeV3LYKfCMEm7EwGvkbKAbF8bCHDm3dcLbwXZuuZCGyV0bnZf/AEL+GuYX06LdOWRvxuNCDzBG4rZp66SMAEdo0biDleB1B0PqF3NN1OMltt4fswSrfg5/D9msRbPKXVlOYyW2+xJO7lmFvUrR2s2WxB/Z9jVQfz49DEWkd7QnUggbyF2sWMRXdmJjuRo8FvDnu+Kx12KRGSK0jCM7b94c10o3QfKaKYZSybMVfZkGrgz8xAcu79a0Nn9la4Md21ZDbO+2WEuO88S4W8F2NTikIaR2jSeQNz8Fp0OKZY7Bjie9v7o1JtqdVWeoqh+5oKMmcJJsnVGtH/Gtydm8kiIA6EXFieu+62afZMduJZZ3yMb7rCAwPPMka5ei6GRoz53autYAbgDv8Vhnn168lydV1JyW2v7meFXszPl4Dd6I1yxsHNCVx8mwfFXL3SsWxtPnqg78DXO8z3R8z6LBiEmi6XYeiyxOkI1edP0t0Hxuun02rfavlyLZbKn8zpFoVffe2O2lsz/AHujzIVgqnCKpru0JIziRweOLSDoCOAtay9Qzlo2MTIyW4nQBZKKjbGNN/EnefNYIftJM29rN3In+isFEVl5LPjglERXKhERAFX4ngsE/86MONrXuWkjkS0gkdCrBSgNeio44mBkTGsYNzWgNA8gsxX0oQGni1A2eF8Ttzha/I72nyNivPMMndG50Umj2OLXDqOXTivTyuT2zwB0n/EQD7Zg7zR/isHD9Q4ei53UNJ8aGV3RmpnteGa8ciz5r71zmGYmHD+9DxHiraOoXlpRcXhm3gx1cL4zni1HFvPwWShxRkg0NnDe06EHqFkMypsXoWP1As7gWnKfUKY4fDIOlzr4cRxAXDtrqmIWa7MB+IXPqpj2omt3mBZPw8vHJH1O0dKBuWCSbrZcgdpHngsEmJyP4qVpp+S6aOjrMRDdGnXmmHOvqdSqKjpi43K6CmAaFWcVBYROc9jcLlhklXw+VaUspcQ1oJJNgBvJVIwbZkjEyU9OZ5mxt4nU8hxK9Ip4gxoa3c0ADyVXs5g3YMu7+Y73jy5NCuF6rQaX4MOe7NDUW73hdkSq+swaCV4fJE0vGmbVrrci5tiR0KsEW+a58QxBoAaAANwGi+0RAEREAREQBSoUoAoUqEASyIgOM2s2TLnGekAEu97Nwl6jgH/NcnSYpqWuu1wNnNdo5p6hevKk2g2Wgq9ZBlkG6RndePE8R0K5+q0ELuVwzNC5x4Zx7KsFZM4KrsS2TrqfWMCoZ+TuvHi07/JUjsb7M5ZQ6N19zwW/NcSzQWQ8GyrIvsdQ6NpWnNQNO5VseMtO5w9VlGKt5rCqrIkg4Xqs8eHgL4bibTxR2IAcVZ/E8l1EsYWABfUk4CrYJJJTaJjnn8ouugwzY+aSxmcI2/h3u+gVq9JZY+ES5Rj+5lVGXyuDIwXE8B/ei7fZ3ABAM77OlI38G9B9VYYbhUcAtG23M7yfErdsu5pNBGn9UuX/BqXahy4jwgFKIuiawREQBERAEREAREQBSoUoAoUqEAREQBEWjjOKMponSy3yjSwFySdwA5oDdssFVRxyC0kbH/qaHfMLziv8AaZUEn+Ho4w3gZp2td/pZmHxXPVftGxoEllPSkcmgyOt4B4J9EwMnpNXsDQSb4A082Et+RVc72W0J/wDcDwlP0XnFN7b6xjvtqeB44huaN2/Ua31XumFVfbQxSgFvaRsksd7c7Q6x6i6q4R8onczlYfZjQtN/tz4ykj5K7o9lqSP3YW35uu75qdrscFFSS1JYZOzAOUaFxJAGvAa6+C8cZ7aq+d2WmpIr77d+QgcyRbRQqoZ7E75ez3iKFrRZrWtHQAfJfa8XpPaXioP2lNSnp2mQ/Mq+wz2pm9qujfGOL4XtnaOZLdHW8AVfGCp6WixUtQ2RjXsIc1wDmkcQRcLKgCIiAIiIAiIgCIiAIiIApUKUAUKVBQBERAFzntAiDqKQn7pa742/ddFdcV7Rsch/hpKftGB8gDblwDWHMCM3G+m4BMg86khN/NSITb+96yR0krvcmpnn8LXuLv8ATlv8FFRNJGO+wO1tdjg4ZraBxG49DYrYhKtLlmCan4R5/WxCSvcNLGVkenEnK0/v6L9ZwRBrWtbuaAB4AWC/IweY5I3GxcJWyv5Zi+5Hkv1zBIHNDhuIBHgRdYG8vJnSwir2vpBLRVLCLgwv9Q0kfEBfnXYyEMFRGbZmuab295pFh5aH1X6R2hqBHTTuPCJ/rlIA9SF4PS4YRKyRgvmhMcjRvuC0sd100UwkoyWSs1mJEmZYnk213fXQK2kw2d1yWxM4HPIAR4tbcjzCrqmhltYSUzrOaSBM0EhrgSBnsL6c1exwxwysN3o9/wAKiyQxNAtaNg/2hbar8FxRk8YcwOaQLFj2lrmkcCD8xoVYLEZAiIgCIiAIiIAiIgCIiAKVClAFClQgC1sQrWQxukkNmtFzxJ5ADiStlctt8/7OFvAza9bMdbRQ3hA5LaDaCrqiWxudBEdwYbPcObnjUeAt5rj37JtvmIJd+I3LvU6r0SngaQs38I3ksW5sseT1WzdtRcfFSdrKinj7MsY9wAa1z/vta7MGv/ER911wRzXpNdRNsdF5/tVg2YEgKyl7GDgsRq+2LnEWcSS4WtvJJFuFidy/SPshx8VeGxXIMkI7F40v3LBptvsWlvxX55rsMLCHG+vdtxcenWy7L2OYdOzFIS3M1mSUyjgWZCAHD9ZjVk0Q0z1H2pYpkhZA096Rwc79DOfi63oVwmB48YHHLG14IF77xa/undvI3g7lrY81/azSPJc8yPDwSbtc17mkC+5otoPBZNn6UONyqN5JMWLUklU8ueA0cGMuGt/vmq7/AMrgbr+pXpsFA225fM1E3koywef0ElZSOz088g/K4l7HdC08F6ZsPt6Kt/YVDBFUWuLe5LbfkvqDxylUNZTNtuVH2JZNE9mjmyscD1DgpUsDGT3IIiLKVCIiAIiIAiIgCIiAKVClAFClQgBXE7c0PaTw5nFvdIY7eA6/euPAj0XbLUxHD2TNyyC4vcEaFpG4tPAqsllYBxMGF1AGnZu/zZT6FZH09S0X7E+TgVdHAZm/y5weWdmvmQdVilwisIt2kH+/6LDtmWyczVGod/hEeLgAqiqoJ3GxaweeZdo3ZaoJ70sQHQOPzW1Dse295ZpH9G2jHw1KOM2WTSPPMA2JdNUEudctGpO5gPJu669WwPA4qZtox3j7zj7zvoOi3KOiZE3LG0NHTj4nithZIQxy+5Ep54Rw+3WyTZc1TFdsjReRo1bK1o10/Fbjxsuaw7CXNAdCWuB1sdLX5FeuELnqzZKMuLoXvhcTchurD/kP7JOLfYqmUB7dlrwuP6bOWCWadw0gl9Fcv2eqh7skTuV8zT8LhI8OrW3FoyP/ALD9FjxJeC3BytRBUH/BcPEgKjxbC53scHERhwtcG77HgOXivSBg1U7f2LfFzj8gtui2Z7zXTvz5TmDWizb8yd7lG2b8Fk0i0wOJzKaFryS5sMbXE7yQwAk9VvIEWyjEEREAREQBERAEREAUqFKAKFKhAEREAREQBERAEREAREQBERAEREAREQBERAEREAREQBERAFKIgCh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880320" cy="289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17431"/>
            <a:ext cx="3024336" cy="240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1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Informace o kraji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Krajské město: Brno</a:t>
            </a:r>
          </a:p>
          <a:p>
            <a:pPr marL="0" indent="0">
              <a:buNone/>
            </a:pPr>
            <a:r>
              <a:rPr lang="cs-CZ" sz="2400" dirty="0" smtClean="0"/>
              <a:t>Hejtman: Michal Hašek [ČSSD]</a:t>
            </a:r>
          </a:p>
          <a:p>
            <a:pPr marL="0" indent="0">
              <a:buNone/>
            </a:pPr>
            <a:r>
              <a:rPr lang="cs-CZ" sz="2400" dirty="0" smtClean="0"/>
              <a:t>Rozloha: </a:t>
            </a:r>
            <a:r>
              <a:rPr lang="cs-CZ" sz="2400" dirty="0"/>
              <a:t>7 </a:t>
            </a:r>
            <a:r>
              <a:rPr lang="cs-CZ" sz="2400" dirty="0" smtClean="0"/>
              <a:t>196,5</a:t>
            </a:r>
            <a:r>
              <a:rPr lang="cs-CZ" sz="2400" dirty="0"/>
              <a:t> </a:t>
            </a:r>
            <a:r>
              <a:rPr lang="cs-CZ" sz="2400" dirty="0" smtClean="0"/>
              <a:t>km²</a:t>
            </a:r>
          </a:p>
          <a:p>
            <a:pPr marL="0" indent="0">
              <a:buNone/>
            </a:pPr>
            <a:r>
              <a:rPr lang="cs-CZ" sz="2400" dirty="0" smtClean="0"/>
              <a:t>Počet obyvatel: </a:t>
            </a:r>
            <a:r>
              <a:rPr lang="cs-CZ" sz="2400" dirty="0"/>
              <a:t>1 166 </a:t>
            </a:r>
            <a:r>
              <a:rPr lang="cs-CZ" sz="2400" dirty="0" smtClean="0"/>
              <a:t>313</a:t>
            </a:r>
          </a:p>
          <a:p>
            <a:pPr marL="0" indent="0">
              <a:buNone/>
            </a:pPr>
            <a:r>
              <a:rPr lang="cs-CZ" sz="2400" dirty="0"/>
              <a:t>Nejvyšší bod</a:t>
            </a:r>
            <a:r>
              <a:rPr lang="cs-CZ" sz="2400" dirty="0" smtClean="0"/>
              <a:t>: </a:t>
            </a:r>
            <a:r>
              <a:rPr lang="cs-CZ" sz="2400" dirty="0" err="1" smtClean="0"/>
              <a:t>Durda</a:t>
            </a:r>
            <a:r>
              <a:rPr lang="cs-CZ" sz="2400" dirty="0" smtClean="0"/>
              <a:t> [838 m. n. m.]</a:t>
            </a:r>
          </a:p>
          <a:p>
            <a:pPr marL="0" indent="0">
              <a:buNone/>
            </a:pPr>
            <a:r>
              <a:rPr lang="cs-CZ" sz="2400" dirty="0" smtClean="0"/>
              <a:t>Počet okresů: 7</a:t>
            </a:r>
          </a:p>
          <a:p>
            <a:pPr marL="0" indent="0">
              <a:buNone/>
            </a:pPr>
            <a:r>
              <a:rPr lang="cs-CZ" sz="2400" dirty="0" smtClean="0"/>
              <a:t>Měna: koruna</a:t>
            </a:r>
          </a:p>
          <a:p>
            <a:pPr marL="0" indent="0">
              <a:buNone/>
            </a:pPr>
            <a:r>
              <a:rPr lang="cs-CZ" sz="2400" dirty="0" smtClean="0"/>
              <a:t>Hustota zalidnění: </a:t>
            </a:r>
            <a:r>
              <a:rPr lang="cs-CZ" sz="2400" dirty="0"/>
              <a:t>162 obyvatel/km²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512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Mapa kraje</a:t>
            </a:r>
            <a:endParaRPr lang="cs-CZ" sz="4000" b="1" u="sng" dirty="0"/>
          </a:p>
        </p:txBody>
      </p:sp>
      <p:sp>
        <p:nvSpPr>
          <p:cNvPr id="5" name="AutoShape 4" descr="data:image/png;base64,iVBORw0KGgoAAAANSUhEUgAAAQoAAAC+CAMAAAD6ObEsAAABIFBMVEX///+E1wGW2C4AAACF2QCX2i6H3ACZ3S8fIR2Z3C+B1gCb3y981QCJ3wCU1S5QUU8SCxVnow6A0AAAAAuT1yOR0C1/zgCGvyz29vaNyi2N1QDm5ubw8PDd3d10pClzoimBuCvDw8MAAAj5/fIIABFFRkR0dHOJxSzV1dV8sCqhoaAbFx1iiCYnKCaGh4ZIYCNWdiW4uLdelBA3TRgSAB45OjhkiydzuAns+NlTVFJVhBKu4GwdHB1trgtdXlwsORrv+eMiJhwzRhlqlSji9cpOaiO35HpZeyUTFRG95oqm3ld3vwhRfBMrNB9rbGpGXSNJbhSPj47P7aQdJRTc8r6g3EXH6pfV8bGn3llhmgwaHhUqNRswQRkWCx1cfCcWAB2S1Id1AAAczElEQVR4nO1dB1/iytdOMpOEEEBqEF0pBgtFQnEFKUoLRWCJBYWr3Pv9v8U7SegEDLouuP/3+e26iIZlHs6cPicYtjUEQP5n4AjDfjUieQNCPo++397b2SJiwPAaARcnJ8eP4i3iwfD62rGCn+fbfl9/HocXw3Qr3X7MW29bFJdOp1sI6W7wIra/v+339odxDgQzhGZ7wWaHOA7HyA4dYO/+x7bf3R/FOWhTOC6TgM8AUvZsOQhALLHt9/dHcK6ogzEVS6DsrXbZAX5t+21+JfZ/nf4KYOe/AAjvy/ZjBRVITijO9vo3cxEGwaADhBuOVAQYwmHD5WAFFapodMFfu0fOQSmZHlyCR5u5JfwHwKVgX8UDNFOQakXAtt/yV+EcZM2QKiQ5iEO8VSikjXAVE+lyu0XhKRDe9nv+GgRugjZKthCqNpCxcnNk/3PkpXTSEdv2m/4K7J+AYL61cvHzMKdADADHbeP6b/S1foA3xZPSAwiHP39g96cA/JUBScyRNesjAlFRCJ7K1/z4K13Ow4v/0jplAqmKgUrF34kYEHULBU4lhyfhcPgv9SoubvUqCnmDpEtDgBDGfiT+Pr158WijNuCCQ0h2jq9/gpO/josEyEut1Y7EMhkoei90GuXUX+h8J8DxUOL0c4FAcWlK/AupwLD7hnWoX3WqXKQcF9t+21+CAChtRAVEQcjN35noPA0m1wTlGkJh+1vdiwS4XRmUa1MhHt9PLz9HnsbR9t79b8J+ACQCAWBIbyQUOPc2k6+4BgrC39y2HgIDWsXlZtsDORe3UypuwG2ylRTy4Of3TmEcglJSkpIb+FiLVFyDFEdBiioI1u9tXff3jiWzeTOZQODKYyrCoKz67ZBKBve+9x7ZAxK+mUwgmCWgqs19UJomfV7BNw/db0BKf5A+AmVzqMZ0H3QnT0LBevKttwjiIihtKhW4/REcytfug4htvL0gikwM217M55AA7Y13CGwH1arQEcjbxo4qRQmOmy0v5nP4FbRtrDdxe2mU/j9qWG1jJilb6VvXzQL50uZMoFXnL1R7gRy0SYgPWyV143xPXGwYf4y5mATpN8HCRF2gMO37UpEA0oKmMCKgrwtLX/yeSgdHeiEAUpNnofSNDWrMsWBKjblms4YbmzInCi/qg6ZdfmAfh22UPTtxLveG7bFrgvys76ssQGShMGbK8EX+xYSR+N0d7uz1erj8AGJkjzCSfVqVDmi7tU6qQveN4XiPwcLQ8G3zv+AyvUhF01TLmDDnC4Y95zAe6z9j2AuO5fher4jxKhdQDE5SN2EQMUzUDVW2gpOtLujjSIAFU2qqomefTRhtYjLVHG+qPr8UaziOYTXT04vp6cmkrHi6PY6AoYBPX8Juu/2uDQeJxQYbWSp6PMToau2hmsuYnp5NvSf+AKuihw8TKpLD8Wd/tJAMRPHJEXYU+Ia5nMBxapEKrMhXTRiBdEY1V0Trfy4WMwcYmand8TzfU5UFZzi+Hr0A6My9ANUOnp43QOMbWpKLfEFVFlDNWhj7tVrNiSxIr0nniJyp38NrNRpH3+dMveaICZwqvB1fy3vkfKozR5oznQ8CQwfcv/s/7xzuQUcRcKqVVashY7/CqABX/hjxyYPxh2+XgkhfHIHL9kKynOKEy+Gg8Q2jkf09pQbCdaP+M4HDdQPC5NBhkGViMZiDcDDAvyMV50jtQZwaeFmS9mY38MGhOZ2K3BY0koGQMqet35KKW6lFUckQQ5CEqC0WWiVVCAstqrCiS4XKfkev88IacgkDc9JNEgTtbZu1PmV7YbmmCrNZMQlFzVQHxMvfMRb5+Y+ftsRtootAICvioMUt7BLY6kTyi+ICkUBQNimlTYVx+B1bDi4Mfoa0XPlImQqC9oSi8YW6OrQN85e2hTVTWRSaU3btCjw0BmPfUCrCIMoSBEMTIzA0659XGZB7HS5LRUtQGl41AfHSceP7+Zvn4NJPEnNgfQtek72w3KQEudTqpgzYkobgFwrYvlO5/UcYDN0LVJAWcelj1lquuLqCAilbJ2i9uLA2vkeDZ+D65uYElHwMsQA6qqc0Ym631vwUctnu222qsbftVerCNWgEhyk3u8gEwfgWtaQmFSu8kIlgmO2c2fAtcuD3QPBUKsSSTKAd4pamrtOKljXICYX3+aLal0Gw6wrj/CY/dDM0Qy4zgbiITosbdu2+TruoqykDttqG3c6Ch29A8NarIRBjCGrKE4VWcVFLcUCpoC9egZS401SEQbDsc9GrmWDckrxSaJauEC34sgfBLcbmK6nAX3eail/BELtGJBDYeMFMmbluiCXZegtCe2s+OIGSTR8XEL/c5R4UFJgvm40FeMTkoC26EWGMd0CZu3Vx3qOyt9v6+l7hILLDp0fOQfldKkiX3++2yKJDurOUOc66UwsncAuivrNF5uwOi8WpI/4uFYgCBIJkSNLdprg6zfiykz0iny6D5vRypgdSy7YXpvONba94FRLAsOhrrwDDun0Wxp802yoMwf6bHa2TEyQbbA2kpW4EiGfF5SdbnZ1tQQH5VWaUWXi+IrazFdoiZgVCzuxUFC4gla4QlXg0tOyTUsnLyGLlUW7zzG97ySsQBqK2Y0W4vKFZXoho0m62izTpcquJHfIqSVEU3pLcDEPT7LKuoAaaVNzuKhUxENLWFGw9mVQ+fpUJf3cAZdcZxfDkWHvUpUFWjMt2BT1OLqsFXHpbateArcdd1RUx0PVoeVekX6LM6ZRrxERIVEqhsDWrYtkz7xlLy8wwV1opXhSDLalSyra7B3RPjm/PNHYII3sOVFpU9AXpmWQjpLMZDUKO95ZnErEZ8XEnitFkWm5KgVxph/2Ka2tXY4swStBNZb2K+E8iD8h1XRoydDahojf6ixv7Lw9Ge2+eC7kp6deu5nwD97HGpRYVFSXqtss0sf9OxzZQybOJTMwIk9ga/QZfM/UwqFQSa6Qph5nUIqNaW5RP6e5sxiIBgONSy8ViK4pxpNpuho3OKD8qOVKzpOc2NN0rlrLKhfG5anp6eXkxFWtVDOvl+B5G5zCseceb0E+Q/cjvqrN5Dgw+v5bEI62paAfYEtwVaVYlciIKymSu6rb6VN+SnrJiNo00dlfs9TM01uOf74w5jO/hxdwd3+OZTM4oa03rjhZFboJX2kEpXR+FV1Qha5sLymGrHUf2lPVm01czlzJnotKlZspUiyY881A19V+KzT7GN51FFhbvHqqZA+X1ujuqNi8eVzjdbHwsCUuBBDQnfTTjF5Exmb2W9irbyNjEnk2mF6xGPj3xL32e5Z1PxUwR72EPSouOObWrVLwR2jk8QlhOSyE3wSxXUWErylpSZtsVO3+JGrg7n0lkPbADU+7p2dh7MTX7xocHZFlfLIoxse9og0FiVXzOhJanHlGt9lvnTUpTsPWvXyxQccvCNW71GmQrenKXllE2HialKUWWB5PazVfY0QaD/Yvyqv2xdKqQGnSG+Xw+ks/ilNRuoUh9kUVyUknv5ZZEaqJprIbdLBpelNysFhnM1WJ0TdmGylRFg+Eya6aQ/jDGFy+k4xOlsuhkTmHOOnbzVGoMvIXOtEyIpWyfT19S1hETBoM6C0eJzOaEwqLdX7EA+xvYTbGIgUjeqxGOkZ5uGuemtgPaLsdMGIZKvgoWKszCJZKeCoBZ3NXZUUcGzRAE+Ql1qS5Nsg1UdjihItKVDS2yI1MKGYKl2aiOApksTcfh/divmx1sufiR17YiJM2yZ8K4S3mOipRKxdTZZK7E+tW/q0btzQMWLgE4DoIdDNVXUaEoQp84mnJCDaZUWJWNQKUnUkH6s2Z7uqWzoQ/aUqls63LXNMb++XlDe4OM4KqMjnfYZ6RC3giQE6eOqkuCqwrLWlsE/THuXALnBoBhaV21FEWoapafSo65GEpq9O6fXqZTTUzkAsL0rlFxDd6uvJrGdIaLqFSQDStsX0ZkS6oOWoTz2Sy3Pj0xFYydm7sH3ixqbnItF55KvduSm3LF0rCUUn0vKM2G9uTZplRIuxaUgY5HgwjnAYJz5gmGDQ3wLAo7OI4bmRSYnjGlKKTf7Pg25F537cjM/XFl2b1yNouZTCY3ywXhEcWQR1Q8q1Hyguq6JjuE9m10ZBlSePJ4x/YHFkZisaQpnA/KzxThGAkIedBqsWydk5dB2UdiIYzTFaQn9c7i54CIKAd3r8viFJRme0wsKhVFu/0Ou8thRSyHVTEs57wrYnzOWbFRaBlCR7UWFCeMjLAltW7Sw+LoUuShBIFhB33NGHj1L0sFz/PVgxz20utjTz30kK/2XviepcsVRK8rrrZjUe1RDEJH1x1jh/a0fT4f+Jj/9WMn05soHlvQFyoVPJKKnLPP1w6qVSd6RKC/Z+KVh62ohQDKFlX3B+leG4XBgjjXlgILw5/bXvMqnB4vON7KBjngH3J8X6EiI1Nx0JPpYBnGLSjTeiGXGv06G19rPWDhypOaqSFTyd1tV0wAcZEK5fncWCoy1YMq/1DMqD8VIVdI42Y85RoLRdu8zuemsiGaSE3aW6F55zyKKRrD0LwRcTaRLc00nbnMnfOumjt4eXESD8Uni7J0l0iJV9F4PD6+iPFmW+k1QzopkSTo0LgjB+IFw44m9GR72rUsuFljC+oklb9Op/yUU/0llyh5WZqdaUNxXUXFNZ3PlHzMhoynKbXAJEbU3uYfv0537cBlGFy618cgCzhbakFg2MqaYAzKNTTS1ZVbdKC9PATygf3DGHA4wE7lOBMAWENrelf1gRG1NwikOApCs5IDZUNyHN96lIdRHp2C41uf+3aX3KwYMJRTZ4stV5tDXO7NwymKakl1qdCyJxW1wtblPVLO72OBxnGnYqFZ37CxM1wcglSaa0nip+ViSSqgnRtks4KbPfNF43VVF3nEAsd1g3s3IB8/o5WmjeDFrjidh0BCAkzhghKekvo6FjXA+FMLXHBC1Ov3WxiCZOhxFoBxVSoVXzkYFP1q6YW07MJ9Ew4TiR+TEQ0wLbLIKFgsH94otH9eLsxSiGXIJW4ZBBZh/P8w/sb1tomIXQDw82QvMlT9RDiI1yWpLfk+vFHoadMmCl2p5JUuCWN8wS0foDpvgFupe/v4WB6HUSjuRgsYJaZIwrMcuL+DmYQezA7a0XczY8pFZHnLjuc1uBTtZrOZ46adhIrnDNOCvInZeFsIaRZS10Dt0EOKh5K84lJdWRuMN/iniuqJhBbnMfC2Kqam0ik3zdZtZuUIzEawyBEXhdsGko+1CLqoIC3dSONn4A/Y08MTZRr/MhWO5MpTLFRLDJ3JrhCVjC964+s/YN9V1w5tgu8MGSOdVBBkpWOwAsPXx6mnoJwtjbvh9vcn99A7B93VwRPkpC6n9LAXuu8ZFJIhXKPolKBFj19qR12yjmBCdZ3ql/a4/aL1yyuGYXDLmW0jDR1QhigH5MnS92BoWHcglBpr0lbZt9bTIImKEBcqsgCQbLTC0qHREVW6rvNMhaw4GeRzfmUsEkgE7kGkRUFKPEaKKRAGEaEcUadKO0qSvtM8aJNE1326rOAjkWKp0DRNRuvE1EVjfKFNDBDr7ziQaQ8EvmKuGoqxwLHSAwFbhou9PQBKSdzOJYVySswWOL21TUi1162JFUlFNMSrK7EyazxJv0+frhiBPhM7j/IHdbJ39Lt1KMi3pU5SSUJTttfHx7esfP4PUpDDtaaUrOaiNdV/JL3ACu1WNALJuPz+hXOZHiFEbAKSPHP7Q/Uy4uPi93JxHWyrPYXKlrfL7sPEE9TPg3Jxe1wMZP31+ZiNdZddk5UsLI1xxSub+WhIZyCP3BISf+/EvXPwOJdg3mz182JRUDvPGEu87prNdZFMVHSt1o1MqLLRFhmD9vzzmxzxxMne3t71xeUmM5zWg5KQm0CybiFEs5UZxUHHK9qdryOm/OI71XltMJXf1LwXAI2G1WqNbHgfh/VUuF2us6i8MMY77cIg3fH1QQYdEtf2bKyioguOZjygTzDxWEjbbLbCp/bEHKC5HI3Hr0KyNmB8PjmSVyigr/zvLJQhhPd+RYtB1eJ/NreVAP8V5BsPaBxy/TC4rp+l6VG+z9UV43FBib7puNaxiTmQrtTmET/jfzOUBDH/qZznfgIMf5+KGAEW/p3RfqTLxbBEpW6haZeOIIOuax1Ie+8il8dDMPFZV/xow5Rf+AREshvey0IHFbi05GMxXsHnF3W4k0xlcZKSTpCk61YOIwOnMYRTcHK6QQXpMAaG7fRvZ0LWFctH5mjSV9FjHujoB6RidKlbURmO42OHw9EJOsCp3gzoITgut76ACJkLQUMpMCsOK8+BJLofzhojHy0qiFGvy+KNIkPk6zrA9fpI/iixtxdGO6lhFRfn3P0uJmwbeo0zq/FpdDbpB7pWTgYrw3doi78Mfq6xsIenAFit6FfCoLzZzeM2oeKjiV/SIq7zwXS8wOxjmixrHUNMhMPyzjlsOG6TNps0BOC/L2ICUuZW9KNScSZ+yPVeAUtnKU47OlVyDteBALKdZuREmKXLjs7ZQxvDnhUF3UmYRZDxz5diJ2BCS1PWAg3Ha7uQjgQBGAqKLEC89VW7g8r6PlEkIlzlDxpTLSq8kYvr8KxcnANZQUIqnZWy40Gov9G3XKRCIPSYCu33TtOsK+X5XVQQrg5Si8psxhHAf5LaryG711/FwJSKZNz1QaEgQ/V6haws7i6lc2XyOzMdss6Dd16QOfN5rzoOcDOuZoDNb3j0KS7SgnfTypC6SrdosXjF6EL5wNnsO++aTpkRRMRdjVS6ehCcuWLPub54TcqhUCgVHBsS8FVqYRUXXPvqI9qCdEdZFJsubq+D4vNBkz8gcn2S7OWaRWcvd+fs9fuIoBx6mHuPdZIhKuNqxp+mQm68/VgORnPEBaLC2SweVDHs2VnE+Iwlg2G5Z4zHcjW+if5pOjUumgfrHc0XAxtMWx/BaDKZTDPfrj7+uYILTtioSqaC8dc1CDxAS8eKfeyghuV453PmuXjwkHnmD4oPtWKNtzxV36eCYCtqmXVzqTCy8nUHiA75MLTJSD7I3MiDV+TvdDBhH4gfoIJgRQ2xUDZIMccf5BAVpEIF+pI5yChUOHVRgQROaYD9gFTgvRz/3Ku+8HfGJv/kJKp3madMrfhs6heLvfe4oLisWFmTzV1HhYYhVXWFs8jzLyTP85keetREfCAq+KZeKujQUJ7vC1DUBeFmdtT0lDH2+IdM9Q6rZZ6IYp9/LmYeMCP/8MC/x0RBDJEfM6cWLVly1u6Q3XD2mjUnsiS5mvzF2a85a/1eDVmWXE6XVLB1609ExSDN4elBwayfDGOuiJt6RfhcbT6ZckWm2C/CpyaB0ehpzLn+Wk4gPug7M1HN3I7qV5ByRyz6oj4iZeOKrKpzztFYCzkeAQ5ro2ENBlMbpGmwh1ozh/STKhUjKnp6pIIaaJ3P1gPSsvK0JjNXUZSb1jb2aNk4MiI/Tm8UyCVQfVwYa8Vika9VD5ovSFe84L3iXRU+1CxF010x846uoJIfd5zrFW1/xFK5mp5VowmP3xf1nWlNRl4Dxh+cltDuwXCxUVLu/NFyxxVjKo/TUGyGs5pBD0xGox4L8gkqSKYihDQqJUz08nJ04IJkLBWhI4fZEdG/kfSxPsPM4LnESfA1PasxKLyQRLC11peHyYd3rcaUXLNWMk8vaEs9vvxhM+IwElEbMtzxoQMAOfmCouy4fp+WIcT5foz9nyCSnW4SylayohcG1sjtYNXWUabZ6XexIC55PxVk076lSR8E6X+7lVOE9JmAAs3TUdR9fwFKWjKkUZgmWf+bYyGLs58AwdTkODz3Bm5ih4eJ6xu0dVYckk+Kg43OPxain0xDsdHlbCDtkg9EWFAocZKYLujHPYjElwdGMx73mWXuWZK4KoHrpXrR+Q0wZNXBI1Rhcqg50AC3WlzAwn+RS33dNiqo5AcKffOwaLmccmkJifjC8LjARfDNPc8FQ9Q7DkdqVlwYixDUvmtXGARLWc5MUXhqmgQ9jAGrxr2NoO0yvxEVsHD12YQc49VKEpOWMlge1/DjAlxGZ90Y2nPrAKenSI+M8wRoc3RWJr7PfwHQKGeTb9aLOYasbW7RC4P2djm70QbBhU8yQZBn6mi+ec/BktL+YNGOf/Wh/aD+MhsqKbrk/sKROpPJQG7vVQTEVpcADsPXsj06mWtVDf8M3mZbiy1XUHcPlgoquVFzmRZcctabdHn9M33SZN2xYrLi4a988M3nIViapl1XhvHNlPdAB/kirMU9zduswnkgsNizu/+zAYJvkt4hIyuoeLcc5JSd5zkxWHCdmbiHoS1db6U7abZgQpHVw0wCABx3hHg0Gn8FU9GJAVAS490IuPlYr2v4FICg9JlOC2jzrjchzpeXl2dnL5MhFQqcTrL3oIQV8qE7lZqzbryectMMK4zH/6qV4ZU4isnNhXKP6cxOQAYGaDcm60XixCF8ggvIdddn7w+wTJV/RnFm765553TWmmSfJ/so7GxaiGZP5YKweNSJ8IIaz7Art8cUga84aXgyHHxij8CWNLqXDuNyadwm4gCr9arPNYyvFfmi84GXpygyGR6rFZt32GTPqGqQdNXr6CUYd76xnZPHAXCr81YV2lzIM1xohnHV327L0aVCwIH8X9Rq2MEz9oQ1+RpR6/POXo1/blYfnpYCbsbfrVhYAWxrlODNPx/Ie02pSKc63XhctMqb12HwLRQCDjDC3szIVPAPLzm+1nvO8Xd8v/jcK/IaWRiG9YnR7R0K2otsNnZlHmZhqOirk9iRfI5gWJ+PphWpaCIq5NtB954x7KnP32FonxxUec0SD+163d5Y3gDofqKQaE6B8OHR0agZ6twwFM9oZhohOXMIzl6OVOoZzn6OsOSc/X6v7+z1NfUtfRXc4n0PboKfUJzmt7mTXYfI6Md9blI+FqgoUeRWkIrdJNV6l6IklTtnaDLBuEvbvANyAAx13thmGRC+zu9sFN6A4+PjfCcV9647sLziZ8zbdqfmBYDBtkFWeI6K1j9LveeJ01hMPocVfFudeaJDIa0BU0zcseUzpQlgGOAf2iSUTXsO+4+jo3MUGKxqQmFCl5cpDbmIDrfkUkyBIj6x8JEmBEpaM/owBlYltenoMJ9fyoqiZ3dgkGLgBgRTNnxTMiA3PFmj5X5GVqR2SPfwcqkPi63sAhOYktewvmZbG7V/I1fzeN2BhPOVYsG4zhafIl2Gi23vjjHOka57FAacbtmA1GD9jOmjxuXKdoPl9G59La1/GIEwkOP+JEetwnSoGYSUOfle+/0pEEiG1nX2nLBYd+yO2EfhC+BwlFJSNpkc2JZQSHPySXX5sHp68BZ898aje0Dwen1+HW3OdHTnZgdi+/unMYN63NS6hEbjn8fXciqVev2nAcCv97Xcnvwijdv1B3Pl7eHpgJ2cEydHFUdHYfmYmQaUBtm9k4Qedb8fQC9ynR+K74x4YKPaid0dRyIQ2DB4PAeOko8d7RJSvgEZwiw3SCh2Z7rPF+MXcJS9bpJlWZc75It23zri7J3M2PouTuz+Ihwhv+Wfzuvr6+M/6sH3Y+tM6dmSv9gJ7+oP4Wisek7OZU0UuxhOKq6M74+NLtlJHILy5O594q7eUeoPAZQmkevnjkp+fzTyo2iN8e+ee/VnAayjiiu7g57mn8X98YgKUtjd8bN/BgEwqqwhp3vb72XLCAC1t4I8y/8/FWpTIuke7uw9n/8Qfvx8VOehhP7HvQqE64biWNCV/6fixCrrTZIVdmC46JYRAPJBITJUauxk1uZP4gi80QQdX9Fn+T+FHydBDx13nPzPawqEU0e0Yv2tA7++LY5AyfD/1kPFaaPxZcbj/wCbRe2NnF0ySQAAAABJRU5ErkJggg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data:image/jpeg;base64,/9j/4AAQSkZJRgABAQAAAQABAAD/2wCEAAkGBxISERIUEhQWFhUXGBgXGBcXFhwaFxsXGhcYFxsXGBcYICghGxolHBgYITIiJSkrLi4uGh8zODUsNygtLisBCgoKDg0NFBAQFywlHCQtKzAvLTc3NzArMDcsKzc3MDIsNC0sLysrLCwsLzcsLywsMS8sLzArLC8rKy00LCwxL//AABEIAKoBKQMBIgACEQEDEQH/xAAcAAEAAgMBAQEAAAAAAAAAAAAABAYCAwUHAQj/xAA4EAABAwIEBQMCBAUEAwEAAAABAAIRAyEEEjFBBQYiUWETcYEykSNSobEUQnLB8Acz0fGCkuFT/8QAGwEBAQACAwEAAAAAAAAAAAAAAAECBQMEBgf/xAAtEQEAAgIBAQYFAwUAAAAAAAAAAQIDEQQxBSFBUWGRBhJxwfAiodEUMoGx8f/aAAwDAQACEQMRAD8A9xREQEREBERAREQEREBa8RmyOyxmgxJgTFpIuFsXI45x5mHFoe+fozQY7mAYQVqvxvGYYupvcHEQA5zDtrBIGYHSTP8AdWLlvjTsSHZmZS2JcD0kmbAHTQd9VVOO8wuxLWtLAwA5tZMwRrAtcrdyti3NcA+p6dHMXGSGhzwGgNzaxoY0t5VVf1D4tWqMpPdTyS0F3XMQASdN1li8eynSNUnMwCZbBmTAi8bqt8W5lw9bD1GAVA5wsCBqDIuDESFEZYXnNuQeox2eDOUDKTNol0gQrLgsU2qxr2TldpIg6xoV5Qr9ypxllSmykbVGNiIsWtgAg+0KrMLAiIogiIgIiICIiAiIgIiICIiAiIgIiICIiAiIgIiICIiAi1167WNLnGA0ST2HdcjFcw0Th3VGvbmLSAw3OaIgt1j+yDpVcfSa7K6owOgmC4TA3hQsfx6g2i9zKrC7KcoBBOaDEtF9V5tC+q6XToYjjeIeXzUcA7UNMC1oHYfvvK56IqqVgzkBqTEAht4JcYFvYOn7LTVrl0TFpNgBcxJt7D7LOrenTjQZgf6pmfluUf8Aj4WhQZmu/LlzOy/lk5ftosEW9uDeWhwggidROpGh1mDEToVRoUvhfEHUKmdgBMEX0uoiIO9wvmTENDmlwfYuBeCYIGYiQQYgH2su1Q5ypenL2uD/AMouCfDu3v8Aqqdgf9xo7y23ZwLftdaCFDT1ThmMFakyoBGYadjMET7hSl5bR4rXZT9NlRzWXMC2vZ2o+6sOL5idSo0G0qjaj463EE2GgM3n9bJpNLii8/4pzPVqPY6kXUwAJEggu3MaEe6tfLvFDiKWZzYcDBscp8tP9tlDTqoiIgiIgIiICIiAiIgIiICIiAiIgIq5xzmf0KnpsYHwASc252gBcbH821XtYGD03B0uIMggGwvt37oul8XHxHMmHY8sc5wcHFp6TAjeRsq3wrmqpTa5tTr/ACuNyD2IkS39v25OIpuql1RuZ5c45uiDJvMAkR8q6NN/HOKGrWqOY5wY6GxJALW6SN7yb91zFlUYWmCIKxRRERUERGiTAuew1QSMHBOQ6Oj4I0cO9pEbyVkcCYJa5roIBynSZgkmBsRr27rNlT02AhsPJcMxFxlLHTDrbxp37qCoJpLaYaC0OeCXO8aZWhwN9CT/AFdxaM+s4uzEnNMzN52hYIqJZY17A6Q105TYBmkgkN+kkSLAjpOixbQY45Q+D3cOlx8HUSbCR9tEa2KLiby4ADsQJJPxaN58KMoJhNNjmxmDmwczSDJIB9hlNo30kaqNXc0uJaIH+TaTF5tJWCKgiIg6vBOBVMQZHTTBgvPtoBvt91feE4EUKTaYMxMmIkkkzCqvLfMbaVM06o6WNlkDqJzEltzE3tpoVb8Fim1abKjZhwkTr7HypKS3oixq0w5padCCDBgwbajRRH0FfV59xHE1sHWNKlUcGNuwG4yuGkHaZHwupwXmwuc1leBM/iaCdpGgG0+yLpbUWunXY4kNcCREgEEidJjvC2Igiw9ZubLIzRmyzeJiY7Ss0BERAREQEREFbrcQ9DGnO1zWVQAC54y5gYL4khrYjz91s5t4uaNMNYet+4ddrRuIvfT7rLnWP4Y9MnM2DH03kn2gR8qncY4o7EOY5zQ0taG20NyZ8a6KqgIiKqIiIJGMEFnbIyPlsn9ZPyFHUvEU/wAGmS5pMkCNQ36od5kkj/yWuhTGVz3CQCABMAkz2uQI276qDRFp27+//RUhuEMZnGGxJOpExAjuZBAMWkr5/FuAhvQOzSYJ7mSSStLnEmTcnc6oJNTGEZRTLmtAiCdbkklum+l9lgcY+IkAXsGtAuIJAAsSLSLwtC+sYXGACT2CA5xOpJ918Ug4XLd7sutoJdYxYRGvchfRhw7/AGySRHSR1G8WjXayCMiIqNuGrljgRp/MNnDQg7XEhbKbKbpAzzDjciBlaXTYX00/UqMpGALQ8FzsoEkG9yBYWEgEwCe0qCOikfwrpOYhotLj9PUJEZZmQZgbdkZhxq5zYEzlcJmLASLyYEgEBUR0Ul7KYvJIIENBuDAnM4tixkC1/G+FehADmg5CBc3g3EEjeR+yg0ro8I4zVoOaQ4lg1YScsEyYGgPlc5b6dCOqpZsEgTDnWtA1id9NUHqWFxDajGvYZa4SP87raqzyhxWl6YozlcCYDiLgmbGBNybLXzLxkFxpUyfw+t7gd4hrRGvW5pPaFE0k8z4rDvoVW56Ze0SACC4EOAjwZtHuqEhKzoU8zmt7kD7lVXS4Bj6lEnIWtaXMzl0CQM3RJsJBJ+FIxPNmJLyWua1s2aGgiPJIn9lx8RWLjr0g9I0AG0Db918w1XI9roBykGDoYMwUFq5UxNarXfVe3OHANLyYyC5AaNwSBYeCrguPwnmGjXc1jZa8tmCLSNQDv39l2FGIi+BwuJ01X1AREQEREHwidVSuOcqOac+HGZtyW/zD+nuPCuyIPInsLSQ4EEWIIgg9iF8Vj5twDG1s3qy58ucHatGgygC4tAGtvcji1GUmwJL+5a7KPYS07R822VZIwUj+EI+pzWu/K6Qfm0D5j7LJlZrJLC/NEAmBFwcwIMg2iPOuyiIOg6u6iMjQQ7pc6d5aOksjbzOhiJWVZoqmGvFm9LerUACACBBMAQJ+dVzkQZvpOAktIExJBF+3usFuo4gg36hYEOuIBke3/wBK+16bYDmkkFzhBbERlOxP5v0QaFIwFYNeJJymzgNCOzhu2dR/dR0VGddrg4tdq3p1mI29lIw2AqFzOlwktuPqgn6gNbd0fjZAOUZoYMxAcIaIsHCxNiTOyiEyZOvfdQbMRVzOJiNP0ESTuTqT3WtEVBbcKGl7c5IbNyNY8LUiCVxKo9z8zzIdmc2HAiC46QYFx+iiqTQd+HUn6QBAOzy4EQNjDXfCjKAs6VUtMtMbHsRrBG48LBFRIbVpb0zO8PIHwCCb+/8AwteJq53ud300sBYCwGgAC1og+KUW+mwgmS8NsDo3peCfJ7fPZRlvrCabCdbt92i4P3JHwFBoUjCiA54ElsEDsZ+ojsI+5GyjqVgmEh+US6A0dwHGHO9o6T/UgiojhBg7IqNuExDqb2vbq0gj42PhXWlzdS9HM7/dj6ADBdtB0hUVFBYcNzS4Vm1H026Oa7JYuBIIN9SMu/cqycF5gp4g5btf1HKfyg2vpMEW9150vrHkEEEgjQgwR7EIaerUcZTe4ta9pc3UAgke4W4FeSUqjmuDmkhw0IMEfK9A5QxNSpQLqjg7qcAf5u5zH5t4hE07iIiiC04rFMptLqjg1o3P+arco+PwbK1NzHiWn7g7EHug8y4nijVrVHkzmcYMR0izbewCjLpcw8Nbh62Rji4ZQ68SJJEGPb9VzVWQiIqCIiApGLJAY28BrSBtLhnJ/WPgLPAUMwqG0sbm6gSPJsDJ8G152WivXLzJ2EADQDsAdAoNaIioIiICIiAt7MI+2YZR3dYRrInW3ZYYcNLhm0+21gTsCYEr7is2Y5rk9VtOrqt4uoNtTEgHKyCyBIy2Ji5M3mZvqJssIpmQMzexcQR7EASPeT7LQiDZiKDmGHD/AII7idQta3Uq0NLHTlJzWNw4AiQNDrp+oWx+KaTBb0AQ0fzAdwe83jS5QRUUj0Wun0yZ1ykX8wR9Uew0UcqgpFNudhA1ZLh/TaR4g3+T4nSKZibR5IH7qVgqbmvaSHCJd2zBgzkA6fyqbZTWYjekNfWOIII1Bke4WK+qsUgYqfqa12xMAOjsCLA9jEj2sgw7DP4rfEhw9ptbz28qOig3Pw8AkOa6IkCbTbcQRNpBK0rbQr5ZlocDBgzEiY0I7lK1IDqaZbMeR2Dh3j4MHsUGpERUF3+VONNoOc2oSGOvIEw72GxH7BcBFB6xh8Sx7Wua4EOEt8j2N1uXmHL9cU8TScTAzQTtDgW38XXp0qJL6iIiK9zlw99Wkw025nNdJjXKQZ97gKhL1rEMLmOAMEggHsSIleZcT4TVw5AqAX0IMtPyrCwhIiKqIiINmGcQ4Q7LJAmbAGxnwssVTcHOOUtEm2wvoCLQNLLTKnY3EvbVfDj9RtOYXEQQZEgHLF+yg0UsK5zSR5gXzGImABtmC+twjol3QJABcCJJnxpa52WqrWc4y5xJ8n9uywJQSm8PqGbAaQC4dU/lvfXZa34V4GYttIE2IJMxBGuh0WklZ0K7mGWOLTY2MaaIJBAY0BzRJJzCQXACIj8pubHWL2Wfo02s9SC9p6QCdHQfqykEaTHZQVvqH8NgPdxHhth9i4O+3lB9biQNKbNDGpgkRPUTPtpotNSoXGTr/wAW0CxRUEREBERAWHF+IVGYcvYGOc0wXPGYhhgNyhwg9Xe47RKzXJ5trO9Ci25b6jz4BDWwB75j/kzwcm3y4rTDZ9j4Yzc7FS0RMb74np3Qr3EOI1K5aahBLRAhobaSdGgCbqzcnV6ZpuptIZU63PLs8FkAassReMrgbkEX0p663K9cMxLczg1jg5rpgAjKSBJs0lwbBNgYJkSFqcGSYyxMve9p8St+Dkx0jWomYiO7p4ajwnyW00zAMGDvFvv8H7LFQeK8SbRxFMvmXUyKwABMXFLpJHW2A7aWlvcz0q9LKYzNcIBBaZaQRIIO9luKZYtNo8YfPOTwr4MeLJP9t43H3j7x5w1otuFo53AE5RcknYASStjMGblxAaATIIduBFjAPUNSuV0kZT8M8U29Z+rqy5Q6RBF3E9M3FpIvosP4kNYGsg3OYlgEjYG8m5J+3ZRatQuMnwOwgCAAO0BQbT6Zg9QtdoE38OcdIjvuhp0zdr8o7PBn4yggj7LQioyq0y0kHb7eCPB1Vm4FyyytQD3ue1zjaAAIB2kXkbqFy5gW4l3p1A/KwF2YHSS0ZDINrE28r0JrQBA0CiTKv4blGgypmJc5o0Y7Se5I1Hj91YURRBERAXP43wpuJphjiWwcwIveCLjcXXQRBUsdya0U/wAJxNQDR0ZXHePy+L/8qnvaQSDqDB9wvXVS+buB5T61JgDYOcDYz9Udu8dlViVVREVVlSplxAG//azxbwXkgzMSe5gZjfuZPytuAeR6hH/5nXS5Av8A2jeNpUVQERFQREQFJc3NTZAkglpjWCZaCPJLr/CjL6x5GhI2sYt2QHtIJBEEagr4pTMSC0MqAkN+kj6v6ZJgNi2lrL42nTdMFwOVxggEDKCfqkTMdrT4vBGREVBERBlTZJj/ACBcn7Kqcd4yK34bGxTDpBN3OIkAnQAQTYDe5KtbBZ/X6cNP4g1p6dYEi48Gb2uvPqhkkkySde/m613PyWjVY6S9f8LcTHeb5rRu1ZjXp9vvH+WKIi1j2orTyxxKrWqNovyluU9ZABYGt6S5wiRIa3qnUReFVl1eWcRkxAs4tcHNc1jcziIkAN75g0/C5cF5rkr3tf2px65+LkiaxMxE634Trw9V0FRjJLJLtAXNFheSBJuf0uo82jZZVWQSO3+fdYrfPlnQREVQVu5V5fpvpirWbmzHpEmIBi4GpkFVFem8vUCzDUWkg9MyNOol391JJTqNFrBlY0NHYCB9gs0RRiIiICIiAiIgLXiKLXtcxwlrgQR4NitiIKnxLk9oZNAuzjZxBDvGgg/55VNLTMQZ0jee3uvXlTHcs1jiajpaGnO5rr6uzRpoQTP2VWJV/iFY5nNFmzIaBlEEAgkCLxGuiiKTxHBVKLy2oL3M/mEkZgexhRkUREVBERARF0OXsOypiaTX3aSZHeGkgfcIOevtN5aQQYIV64vyvRc17qbSH5elrYDS4aW8rn4Lk1zmfiuyPzbQ4FsCPmZ+3yobV6nWzOaBTpySALO1J1iY+CI8LXjA3OcmmttAdwJAsPZdevwSths73tlgBGdhEtm2bKfePk33XBxtWjScWuqskPFMgXLXET1ibNGhImDa8GJa9a98y5cWDJmnWOszPo+gLZ/Du7ExJtfQkHTsQQexB7Ku8T5kc1zm4ezRmb6li509OZpgFgjQa3N9I4f8bVgD1HwHZwMxjP8Amifqub6rpX51YnVY29HxfhfPkx/NkvFZnw6+/qumP4o3Cyc342UFrBmH1bvMRliZEydN1RF9c4kkkyTck6yvi6GfPbLbcvVdmdmY+DjmtJ3M63Pn/ECIi4WyF0uBcSbh3vc6nnJaWiCAQTqQS06iR8rmorW01mJhx5sVM2O2O8d09fyF/wAA81qbHtDS4jrbTJdkJc6ARJIloGu8rIrz9roIPbuJH2NirDT5rdE1KTXvky4HICCZ+lo+rzppIOp2WHnV1q7xnaHwzli8340xMTM93TX0849vDq76LGnXp1A51J4ewGNwRNxmDgNQDeIseys3DuUXVaTXuqZM1w3LJynQkyLxsu/FomNxLyuTHfFaaXiYmPCerDCco1nhji5jQ6CbkuAN9IiflXnD0QxrWN0aA0ewEBZU2BoAGgAH2WSOIREQEREBERAREQEREBERBzeLcFpYgtNTN0ggZTGsa22hec43CupPcx4hw/bY27hesLjca5ep4guddtSAA6bW0kKrEvOkUnHYCrRMVGlszHYx2O//ANUZVRERAXU5Xp5sXSsTBJttDSQT4mF95c4Y6tWb0ZqbT1zYR28nwrvheCUaVUVKYLDBBAPSQe4MxcA2jRQmXSREUYvhCqnNfImHxYzMDaNWZztaId3ztET76+6tiLG9K3jVoc/H5OXj3i+K2p/Pd5/U/wBLsP8AwwY1x9cCfVJMF0G2SYDZjyvL+OcHq4SsaVYAOF7EEFskBw8GN4PhfpBcvjvL+HxjctemHRo4We32cL/Gi6ubh1tH6O6W97O+Is2HJP8AUTNqz7x9PT09n50Ret1/9J8Ofor1R/UGu/YBb+F/6X4ek+m+pUdUyuLi0tAa7TKCJNgQSe8x79P+jy76PST8ScCKzMWnflqf+PNMZyvjKVN9SpQe1jSA5xiLiQbG4vqLA2N1yXsIMEEHsRBX6eVQ5s5EpY176udzKpa0A2LJbP1CJMgga7Bc2Tg6jdJa7hfFUWv8vIrER5xv/X3/AGeHq2f6f8qtx1Sp6pe2mwC7d3E/TJEaT50U/jv+m78NhTW9YPeC0FgZA6nBlnE9yNQF6ly7wlmFw9OiwRAl15JebuJO91hg4tvn/XHdDsdq9vYo4u+NbdrTMb8ta31+v7o/EuVMFXZkfQYABALGhrh2hzf+lVcH/pXRFGq2rUJquJ9Oo2wYB9Ms/mJ3+wjVeiIthbBjtO5h4/D2py8NZrTJMRuJ9vzv8/FVOVeRqGEY7OfWe6MxcOmAZADJI+TJ10mFa0RZ1pFY1Xo63I5GTkZJyZbbtIiIsnCIiICIiAiIgIiICIiAiIgIiIONzVg31aBFNoc4EGCOqJvlOx/tKo1ThWIbrRqf+hP7BepIi7eZcE4Y6tUaMjiwOAeRaAZ3Psuo/k6rneA5uUAlhOp7NI28lXgCNF9V2bcPk/DOp0HNe0tPqO1ETECfItqu4iKIIiICIiAiIgIiICIiCNxHBMrMyPnLmY4wY+h7Xge0tE+FJRE0vzTqK+H5/AiIiCIiAiIgIiICIiD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67" y="3284984"/>
            <a:ext cx="5062727" cy="289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        Brno                             Jihomoravský kraj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6984268" y="2492896"/>
            <a:ext cx="108012" cy="295232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61048"/>
            <a:ext cx="3250511" cy="232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15" y="2492896"/>
            <a:ext cx="589880" cy="271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49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Vodstvo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 jižní Moravě se nacházejí velké rybníky a vodní nádrže, např.: vodní nadrž Nové Mlýny, vodní nadrž Vranov. </a:t>
            </a:r>
          </a:p>
        </p:txBody>
      </p:sp>
      <p:pic>
        <p:nvPicPr>
          <p:cNvPr id="5122" name="Picture 2" descr="https://encrypted-tbn0.gstatic.com/images?q=tbn:ANd9GcRW5NSp2V1V6MgLqUcM8YqCc3GBwtXfsUCrnA5AUBnY2qFBb62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36" y="3645024"/>
            <a:ext cx="4498152" cy="302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8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Zemědělství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Zemědělství je rozšířeno zejména v nížinách Dyjsko-svrateckého a Dolnomoravského úvalu. Celorepublikový význam má pěstování  pšenice, cukrovky a chmele.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data:image/jpeg;base64,/9j/4AAQSkZJRgABAQAAAQABAAD/2wCEAAkGBxQTEhUUEhQWFRQUFBUUFBQXFxQVFBQUFBQWFhQVFBQYHSggGBolHBQUITEhJSkrLi4uFx8zODMsNygtLiwBCgoKDg0OFxAQGy0kHBwsLCwsLCwsLCwsLCwsLCwsLCwsLCwsLCwsLCwsLCwsLCwsLCwsLCwsLCwsLCwsLCwsLP/AABEIALcBEwMBIgACEQEDEQH/xAAbAAACAwEBAQAAAAAAAAAAAAABAgADBAUGB//EAEMQAAEDAgMEBwQHBgQHAAAAAAEAAhEDIQQSMUFRYXEFFCKBkaGxBhMy0UJSYpLB4fAVFlNjgvEjQ3KiJDNkc5Oy0v/EABkBAQEBAQEBAAAAAAAAAAAAAAABAgMEBf/EACsRAAICAQMEAQQBBQEAAAAAAAABAhESEyFRAxQxQSJCYaHwcVKBgpGxBP/aAAwDAQACEQMRAD8A9PWBSUty3UMMD8V1tpYVgGi7ZpKjODe5XhKLduq1dVaeCodTANiZQFcjiuTtnTZExWFgSFjDitj8WYkiFznkuNl0gm/Jzm0vBXXffVViqRtW5nRpN3EAKz9ms+sV2U4JUcnCb3Of1l29B+IJEFX1cC4X2LMWLolB+DDcl5KoVlOoRoplUyrbSZhNos6y7ekNQnaplUhZxRcmIUCFZCGVaMlcJm2TZUYRhFoxBCcYs7lnIUhc9OJ0zkWPxBKqc5GEIWlFIjk2VkJSFbCGVaMlJalyq8tQyq2QoyoZFflQypYKcqGVXZUMqWUqyoFquyoEKApyohWZUC1Qo/WiiqsqCzhE1kz0UubFlY2qdoVLcSdqtbiSvE0z1phzjar2MGwql2JB1Cge3cpRSyrhiRqsrIY6DfipUqHZKqdSJ1XSC23Zzk+EbxiAoK4XMcCEJWtFcmdVnVdXELBimt1GqqUhWMMd7I55KiosQyrS2jO1WPwwtB5rpqJHPTZiyo5VpbSANzZa3OYRFlH1aKunfk5eVFlIkwFrfRbsKGHMHS6uptaGnvuVNwbjsUODduXQFU7lHVly1pHTSic5uEcdn4Kt9AjUFb3Ywqp2JJW1OfBhwhyYsqGVbpEXVVSmNi0uoR9PgzQpCtLUIW8jFFRCEK2EISxRVCGVWwpCtiirKhlVsIZVLFFWVAtV2VDKliiktQLVcWpS1LLRTlRVmVRSyUbU3vChmQXBLk7t8BLypKCK3SMWxg8ps5SBMlIWwFDKmhSFbIRrJVwpNjW6qRAWXb9lVL0R1NM1g3oIJvyVVwSo0bEoCZEMO5L2J5ZGgIhwCDmEaoELNGrHNZVuMqQorSRMmxCEIVobKvp02jW5Vc0gotmSFA1Xupi5HglYydiZIYsU0xvVZC0lgGqpeFIyLKJVCkJ0FuzFCQpCYhRMhQkIQnKBTIULCEJlEyLiVkIQnIQhTIJBFAqKSgs5SN4xNLiNWpS5VpgVmillNwGoVucbgs8oyjQTNHvRtASghVBFKK2WQEtlGwghCSnag08EYVsUMQkKYJu5SxRWE4ed6hQIS7JVEJQKgRQoqisBG5CyWTERSU5A4o2Sy0IShJTd6VASShCbvTgt3I2KEOWNsqohaHlp4JQQNk81EyuJSpCsc8HYo1/BWyYoqhBXipwVb3SljErhCEyiWKJlb3pC1MgoUWFE8qK2ShUQqfffZd4INxI3HyQhpUVJxI3FKcYNxV3FmhOsgxg3FOMYNxSmLNIRCzDFDcURiuBUotmpQLKcZwUGNG5KZMkaiEVnGK+yVOscPX5IWzSgQqBieSDsVwUFmhBZTi+CHXOA8VaZLRrRCx9c4DxR62dwShkayUCsoxJ4eaDsS7cEoWa0CsnWzwQ65yVoWjYFFlGL5KdcG7zUoWjSgqetDh4hA4scPvBQtl8KLMcezePFAY9m9KYtGlRZzjm/aPJpSnHt+q7wA9SoU0wgVm/aLOPl+BUOPZx8CgL1Fld0izj4JD0mzigs2KLAelGbiorTJZyqeLcD2mmNukxwkrR14ZezTOadXFpESY7O+I2riiQb176xITGi8/53/t6yuWoSjrHHkfEWjh2R80relNz2x3+pFlyaeEP0ng74Lp9E5wbd58SE1ENzoVOkX6ZhHj+Kenjjtc3va78FiY7KIk98n8U2fn4BNQbmzr38xvexyZmNH8Rk/wCkrnE8XeXyVXWKY1cfL5Jn+/qB2DiRPxz/AEmI7lopY2nxn+r5Lj0XNN2tMcD+StvucsuX3NI31ekG8e75Qko4+SZLgN8Ez3SsZc7Y098QlFR/1G8b6/7bJnsXFnY65T31PA/iq6mNpxZz55LG3EgDtNh0bCInmYTdbMSGTuEifWPNc8ny/wDZ0xC7pIfbdyB/FVHHzqKo/pTOxrz/AJfmz5ojEu+rHh5ELpq0ZfTX6jMMcf5kcSB+C0df4P5yCPRLVxpA1jn8lQOknxINIiJ+kPFXVv0ZwXJo/aQ2tch10/VPDslUNxlQiQafcJ5XlD31TaWfd/NTVI0uTazEON4McSB6qPqEajzn0KzPeSN3EQqG1bwTJi4mIRdUlI2PxAA0jvJ8kG4ncfAm3mue+oZOkRvv38Fmr1XC4aIiTJaFpTslHWdiXaz439VQelSNY+7B8FzW1ydWCN8tKV9cicrZuNrQrkNzs4bpAu0jWPia31K2uxREH3liYABdrGlhtIXmadadWxw19FDW+w7w/NZbTKpUd1+ImTn7s0nlGsrOcZDi0tdI12kLm9YP1FW6vE/4fMxNuEqplbTOpVxRAsCLTcFL1uD27DbEj1XGOJB1a7hZt1bRhw00gGSLcFciHcp42ltL9+z5onH4eNSf1zXOZhKRkCqb7MjZI/8ALyVVTo1s9kzYXybdoPassWuWa34No6Qp/V8x8lFhZ0SIu4g7gyQO9Rayjz+SVLg0kS6S1pMzrAmI0boOCtNV5EEUtZmH6317V9SozBc/FMcIP1/deTWjydcP5I3Ev/l6aZTbzSuc8gjOBOsNFuR2IHCN4frvRFJu8K6iGKKK2DzXc9zrRJJ/Eq6gSwWdI45T5lAlo+k3xSuqN59x+Sag+PBsFYncRuhseiy1WMcZLRMpTWbx8Pmoa7UzZMo8DsbHwt8CmZTvIZc/av6rO3EDh4hLVxYFyNwmdp7kuRM1wdBrX/V/3fmrG0n8PErk9ZOwx3osxDiTDjui0dyz8vsXUR1K+Dz/ABZDGkzZJh8CWAhrmidbE+pWOjTqmwFTTNqQY2xtRr0ags9r7jR20ciU+fI1PdGw0jMe8E7oChYf4g8Aueyg4CAIHh6K9rHjaPEn1S3/AFfhE1GLXdUHwuDu4AJXB2148FfkeROYADUgCNdp/WqWq0gHM+A65mAIIi06Dktai5/AcpGYUrgzobgAQRxsndVA2Dz+Stp4EhsgnKLk3jmSLKqth2NkujswTcE3NoGp7lNSw1JeRX4kbXAW3ws4xLdBJ5Au810hgjI7JBMxLSCY1iUKbHGwmYkCwnZAnapmZ05fcxGi530TeNbK9mFgX3RcA+cStjcPUIJi4iRIkTeD+thVfuahOUNzO+qC3NB0MTMJqM2unLzTKhhxw8kzaXI/d5aBLVpPaC5zCBvlt470vu3GOybpmw4teguwfDWNEjsIG6z3k8ePFLUp1Bqwgb5AtGuiWm4kXPgSRHgrmyNV6GNJp/uVG0BuJ5FUl7d48/krKdaB2ahA2RmAPLermwkuAVMPuDh3SgzD7w490K4S6+eecfNVVZaJ+Lk3N4gK5MuK4B1M7Adfqmw5q1mEANyWyD2oOy4EmyztxAMwHWsbOjzVzMPmAIE8ZHzTLkqivRSKj9haBs7LT5kqLY3DEfR8vkVFbGDGo4PO0FlQlpFi3KbIHo0ic1QiL/C0RzXm6HSzKZ/w5b/ptuJ9Amr4ynUBzud94zfjPFeLHqp+dv4NakeBek8UaNQsa4mYdNu0CBBauhh8Tnpmo4kBo7TW/ECTYgbrbd64VWnSJkvqCGgAmCYbpc+HctHRxY2WSTTdBfcNncSYsu+9KnuYUrZt6RxzeyKR2dobLgcoKopYhuaCTG0THeN+1ZnNol/ZccouYMxv1AlVOwo1FTsWh0bDyPd3K/3I6O7SoZ6ZLHOGWc0kWA2zE7tqmGwLywODzGwxpuB46LNhsY2mCzMXAtIkDSb96lHFH3bme97JcHDsi0H4SJvs8FzzkaTibXdFvmcxni0n+yStg3AEufu1abK9nTrS8XpyJk5Bfs79l1nxXTjjQLXvYXOPxBkdmdIBtosrqdR+UW4GZ+ILB8RI0+GTzQd0qbAOIAcLgXHE3S9H9IVWGWVGFggkXuBw/NY6uFe8ucMpzEmxA1uuibvcxfB23dKXJOLhwEXbUBNp+jzi6vwvTjaTey+nVkguEVQY3gmwKr6BxjWtDKoi3xZmuA4QBKp6dxBcYZTaaYgipLRJi8aEeC55Nyxo6KbXyT3NFXpWLNOHN5mXEyZmSRJNwsVLpBxee1TaDJI+jbUQQVGYurb/AIdkAbRTObvnl4Kmp0g7UU6WmxjN+1bUmvX5D6jfll1HpV7TlzsLLWGQgAnYLLpN9oQSJp07WDrCARcxFtmi5jOkhaaVI6TDGgEc9iop4vtPy0WuLnSAQzs62AOxHJv0a1ZR8M7lb2gbsps25tCCPCT3rHU6UaXgtdTpiAYFJriDBF8xhZsL0q0OipQpxInsBpA2kLfiek8OHgU6FN7Y7Toa3uAOqw5yTrEarkt2c3E9MVXznrvdcGJAEjbA7lmoY33ZnORbUGAe9dyp0lhzlFPDtdOshjY+ay4zpqm1xayiyzoHZExJvEW0RdST+n/hzar2ZaXSjnuJa4yLxPdYzK2Uvad2XL2SN4se9dN3SuGEaSdkAQduxYsR0uWunKwU9hBJcbbbWUXVcvpOibj4l5ObT6YqXAsJm1jrsI5qul0kdj3ERBaXGI2iF6HB9ItfTLzAdeAJgxpJiyy9F9Jue4iq1oaPpNMwd0Tfmrqy3+Pgn+RyXdIkNs9sh0gOBdYmbAgiE1KpIL3PtAAFyT8gIXco4qWu941maTkABII2SStL6lAtgiOTQL8Co+u19LJin7R57AY2m2fekuDYOVrXdvc0GLAKqvig9xc1hAJJj4QNsNstVfDkG0kbDGzkqHAjUHwXZNPdHFv1RVVx1QgNbnytFg4DXadgUoDsmbGOyLaztjgSmlKVsZsc13aX23B15KoOeA4Sb7JMd/cogShMmIwPi5vzKibMoqMmel/djC6+5A5OeJ80p9k8Lb/Ddbc9/wCJXoQRuR7l49SXJ9PTjwjzj/ZLDn+L9+fUKh3sVQ1z1vvNOvML1fcorqS5GlDg8efYWlMirWB/oP4I/uQ2ABWeANOyzevYBMmrPkmjDg8VU9hgTPWKg4ZWx6pv3J/6h33G/Ne1BG5HMNwTVkNCHB4c+xBmeseNMfgVW/2EOzERH2J88y97nG4KZ+ATWmNDp8HhD7Eujs12g7T7smfNGn7G1AP+eyf+2Y8My9yTwCEcAmrInbw4PDn2Mqfx2/cd/wDSdvslViPftPNjvTava5eCkJqyHbw4PG0fZeo3/OadbQ4C6yfunWHw1KccnL3sKQmrIdvA+eP9lMR9enH9R7lP3XxM2qN8XL6HCmUK60idvA+eVvZjFEk5qRneXW5Qs7fZLFD6VPbbM6CDzHNfSoCIARdaQ7aB82Z7K4pp+KnG7MRHkkb7LYsRD2W25jPK40X0wtHBDINwV1pDtoHzY+ymJIEmmSNJJgbogBWVvZLEuEZqfiZHAL6JkG4IZBuCmtIdtE8J0b7O4mn2XFjm7s1yNmz9StOD9n6rHONoJkCd++69iWhKWBR9STHbQPMHo2vm+AZf9QmeU6Jz0fVgjKfEHTkefkvR5EMnNTJk7aJ5Use03a4cwYT5l6fLxSmkNsKWZ7XhnmzUbtaqXgbAF6Z2FYfojwCpfgG7m/d/NWzL/wDPI86QNrR4ICm06NB7l6L9n0/qjzQPRlP6vr81cidtI4HVP5Z+7+Si9GMG0bfX5qJka7Y0hMoEw5rB6wBMFEZQEgKQijCAEIhEDkjChQKIgJoQCypKJCMIBZR70YRhAIQjlULAjCAUMUDE0JSboAkIFqKklALCCskoSUIIWoZVZmQLlQJCEfq6szIZkBXlQy8/FWKSEBXlSkK2QgSEBSRxQjirzG5KSEBTCBCtslOVUFaiMN4qIQtUCAajCAYIgJEVCjwiAkUQFgCICREICyFISBFQoyISSoHoBwUQ5JnUzoB86mZVh6mZAWTwSnl6pQQiHIAypmUzKF6AmZTOEJQJ4IAl4QzDegOSJ5KgHepPFC25LlCEGdz9Ek8vEIZEcnNAHu9L+aV44JXM4oRxQDBTKlBO9TMVSDZeaSES8oZygAf1ZFT3vBRUAzlMHoKKAbMnzKKIUmdEOUUUAQ5FRRAFRRRQoYQUUQAKiiiAMKSoogIogogJKBdwRUVICyneoohQAKZVFEAC07FLqKIQiBKiiAUuKUuKiipCF6GYKKIUBcEMyiipBZUUU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570"/>
            <a:ext cx="4203552" cy="279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3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Průmysl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městě je zastoupen průmysl strojírenský, textilní a  oděvní. U Hodonína jsou menší ložiska ropy a zemního plynu.</a:t>
            </a:r>
            <a:endParaRPr lang="cs-CZ" dirty="0"/>
          </a:p>
        </p:txBody>
      </p:sp>
      <p:sp>
        <p:nvSpPr>
          <p:cNvPr id="4" name="AutoShape 2" descr="data:image/jpeg;base64,/9j/4AAQSkZJRgABAQAAAQABAAD/2wCEAAkGBxQSEhUUEhQUEhQUEhQVFBYUFBQQFBAUFRQWFxUVFBUYHSggGBolGxQUITEhJSkrLi4uFx8zODMsNygtLisBCgoKDg0OGxAQGiwkHyQsLCwsLCwtLCwsLCwvLCwsLCwsLCwsLCwsLCwsLCwsLCwsLCwsLCwsLCwsLCwsLCwsLP/AABEIANkA6AMBEQACEQEDEQH/xAAcAAEAAQUBAQAAAAAAAAAAAAAABAIDBQYHAQj/xABIEAACAQICBQkDCQUFCQEAAAABAgADEQQhBQYSMVEHEyJBYXGBkaEjscEUMkJSYnKCkrIzosLR8FNUY3PhFiQ1Q6Oz4vHyNP/EABsBAQACAwEBAAAAAAAAAAAAAAABAgMEBQYH/8QAPhEAAgECAwQHBgQDCAMAAAAAAAECAxEEITEFEkFRE2FxgZGhsSIywdHh8AYUIzM0UmIVJDVTcoKy8UKS0v/aAAwDAQACEQMRAD8A7jAEAQBAEAQBAEAQBAEAQBAEAQBAEAQBAEAQBAEAQBAEAQBAEAQBAEAQBAEAQBAEAQBAI+Px9KghqVqiUqa73qMEUeJgHONPcuGAokrQWri2F80HNU7jq23z8QpgGmY/l9xR/Y4XD0x/iNUr5fhKQC1hOXzGhva4fCuvBBVpH8xdvdAN/wBTuWLB411pVQ2ErMQFFQh6TsdyrVFrH7wXeALmAdIgCAIAgCAIAgCAIAgCAIAgCAIAgCAIAgCAIAgCAW8TXFNGdjZUVmY8AouT5CAfIOuet2I0lXNSuxCgnm6QJ5uivBRx4tvPkIBr8AQBAEA7TyP8qVQVKeBxrGojkJQrHN6bblp1D9JDuDbx13HzQO8wBAEAQBAEAQBAEAQBAEAQBAEAQBAEAQBAEAQDD65W+QYsHccLXXLL51Nl+MrKW6mzPhaXTVoU3xaXiz5Q0vollO7Pj1P3dsQnGaujJi8FVws92oux8H98jCkW3yxqHkAQBANp5PdEGvi6ORtz1MXG8AuASO217SspKOpno0J1d7d0Sbfd8+B9cyxgEAQBAEAQBAEAQBAEAQBAEAQBAEAQBAEAQDXtNa5YXDXBc1XH0KVnN+Ba+yPEzDOvCOVzpYbZOJxGajZc3l9fI55rNr/VxaGitPmKbHpdPaeov1WyAAPWBe/dNerWco2R3MBsuGGqqc3drTLJdZqtSmGFmAI4HOaqk07o7tSnCpHdmrrrMHpHVlHzQ7J4H+f/ALm1DF8Jo8/ivw/CXtUJW6np46+pgMRq1XU5LtDssZsqvTfE4tTZOMg/22+yzMZUwjq2yUYHhYzKs80aEoShLdkrNcGZXRurdWoRddlb5k5C3f1+F5jnWhDVm5h9m4iu1uxsubyX17jouh8OMOFFIlWUhtodFrjceyc2daU5bx63D4KlQo9GldPXrNoweuuLpmxcVRwqKDbxWx9ZeOJqLia9TY+FqLKO72P53NgwXKKpyq0SO2mwb91rW85mjjFxRzauwZL9ufj9L+htmi9LUsQu1ScNxG5l71OYm1CpGayZxsRhatCVqit6E6XNcQBAEAQBAEAQBAEAQBAEAQBAEAwGsutdHCAj9pVtlTU5jgXP0R69kw1a0Ydp0cDsyrindZR5v4czmultaMTib7dQqh+gl0S3A2zbxJmhUrTlqz1eH2bh8P7sbvm839O4wxEwm8WKlIHsMspWEldFNNZDLQ0K7SC1z20EGD+SitWqH6jU1t9YfS7rbBHbtCdKLdOhc8hXpxxW1NzhfP8A2rP0sbJSI4WnNPVNci4TBUpOUEo8gErCYlqbBkYow3MpsRJjJp3RiqU4zi4yV1yOhata6rUtTxNkfctTcj/e+qfTu3TfpYlPKR5nHbHlD26Ga5cV8/U3KbZwxAEAQBAEAQBAEAQBAEAQBANH17105i+Hw5BrH577xQB6hxe3lvmtWrbuUdTvbK2V01qtZezwX8309TmqknMksSSSSbkk7ySd5nObuz1lkskrICQD2AeMt4CdinZ4wSehYDZQ8FkYnV5xtVOLEMM7fWO7r3zp4lWo27Dxmy57+O3ue8/UzyzlnrmVEyCDwCSDySSViCp6W6jBFjeeTvWMk/JarE/2LE3IsLmmTwtmPLhN3C1v/B9x5/bWASX5imv9S+Pz8eZ0Gbx5oQBAEAQBAEAQBAEAQBANT191qGEp83TPt6i5dfNKctsjjvsOPdMFaruqy1OvsrZ35mXST9yOvW+Xz+pyHD3JLG5JJNzmSTmSSd57Zzpvgexjpf7se0nsZXgZHnkSJBUqIgqUwWKpBBSRAuU7MktcwmgMqlRew+jW+M38XnCLPMbE9nEVYfeTsbADlOcekPQIIBkgCSCsQQyhjIJSPMNVKEMpswYMCN4INwRJTtmiZxUvZeh27QOkRiMPTq9bL0hwcZMPMGdinPfipHgMXh3QrSp8tOzgZCXNYQBAEAQBAEAQBAEAhaZ0iuHovVbci3A3bTHJVHeSBKTmoRcmZ8NQlXqxpx4/bfccH0rjHrVWqVDtO5ux+AHUALADsnL3m22z38KMKVONOCskKQylGZWRqhsZZZorJ7srkmm8oXaLwMgowYIRTJJKhIAtBBgMF0cUw4moPPpCdCr7WHT7Pkebwf6e05x573/0bADOeekPTBB4sEs9EkgVGspgRV2UA3WCzyZQ53CCUuJ0Pkv0l+0oE7/aJ6Bx+k+c3cJPWJ5nb2H92sux/D4nQJvHmxAEAQBAEAQBAEAQDmfKZpnbqDDoejS6VTtqEZDwU+bdk5+KqXe6j1ewsJuQdeWssl2fV+nWc+bfNZaHoXqShulSOJExAl4alKy9k8oVLiJRsxRqKUSYjShdouiQUZSRBKYEArEFTXcV0MWp4svqNmdCHtYZr75nm6y6PasZc7ea3TYVE5x6VhpJB7APRBBRiT0ZJaGpbw5hl5lNXef63QgnZZmT0BpA0K1OqPoMCRxU5MPEEy9OW5JM1cZQValKm+P2jt9GqGUMpurAEEdYIuDOundXR8/lFxbi9UVySBAEAQBAEAQBAMZrFpYYXDvVNiQLIPrOfmj4nsBmOpPcjc2sFhniayprv6lx++ZxKvULFmY7TMSzE72Ym5J8ZyG75s9/CKilGOiIai5luBfiSX3ShC1I9U5S0dRN2iR6YteZZGtSsm7Eum0ws2y+hkGNouSCpTaCT2AYDWIWq02/rokH+KdDCZ05R+9Dzm2PYxFGp95NfM2ATnnomJIPYB6IRBaxe4d8ktTI4bpADqk2yuXb4GN07mtrE5k5Ei2RzNt4m1g/fucTbz/uyXWvR6mR0PU2qansse8ZH3TDWju1GjdwVbpsNCfVZ9qyOucnWlecoGix6VE5dtNr7PkbjutNzCzvHd5HnNtYbo6qqrSXr9dfE22bRxRAEAQBAEAQBAOT8ommufxHNIb06BI7Gq7nPh8383Gc3E1N6Vloj2WxcH0NHpJe9L04eOvgao+6ax2VqWcOJMiFoXbyCSNW3S0dSK3ulimZkkatLUkIZjZtpl5GlSzRIUypiZ7aCARAMLrKl1Q9pHmP/Gb2BftNHB2/H9KEutrxX0MvQe6g8VB8xNOSs2juQlvRUuaK5UsewQVCSGR8Y1s+F5ZK7LRlupsiYLMky88sjHRe9eTI+kMOXIF7Z59xuCPImZKNTcuzV2hhHid2F+KfdxPNXHI26Z3qf9D6j1mTFq9priaGxZuKqUJaxf0fmvM27VrSvybEJU+j82p2o2/yyP4Zr0qm5JM6GOw35ig4cdV2/eR2cG+YzHvnXPCaHsAQBAEAQBANY161k+SUthD7eoCE/wANeuofcO3uMwV6u4rLU62ydn/mqm9L3I69fV8+ruOQq9+3+uuctntSs7oI4lmhvhk2yKnyMglZlquLiWjqRUV4tEDC3ub9Ry7bTPOxzsPvXd+DJYMxG8nfMvgyhmL1MyDG0XQZBQ9gGJ1jHsweDj3NNvBP9TuOPtyN8MnykvRkrRrXpIfsD0ymGsrVJdpv4KW9hqb/AKV6EsTEbJ7BBVJIIOl6bFOj1EX7v6tMlNpSzMVdScLR5lOEWwtIm7s2KcN2CRaxTWYd8tBZMpVlaUSOvs8UD1VB7xb3gec2F7eH7Di1F0G1E+E19+aXiZomaZ3DqnJ9pfnsPzbHp0bL2lD8w+FiPw9s6WGqb0Lcjx+2cL0VbfWks+/j8+82mbJyBAEAQBALWJrimjO25FZj3KLn3SG7K5aEHOSitXkcI0pjnr1Xq1DdnN+xR1KOwDKcec3J3Z9Fw9GFCmqcNF937zGVGK5iWit7IVZOHtLQk4esGFxKSi1kyYyU1eIZbGQZFmj190gLUtE5SS18iKDmP6375m4Ghe00i4ZUztWL1OUZnWhepypVl0SCjKoIMbrAL0T3r+oD4zZwn7qOZthXwku1epc0MfYp4j94yuJVqrMmy5XwkOz4snTAb56IBVJILWI+afumWWpEtCHTNoepnWhEqvtVVHC5MypbsGaUpdJXjHkTauDVyhNwUNxbr3b/AClYVXBNLiMThIVqkJy1i7r77iXMZsmZ1M0jzOMpm9lc82/Ah8h+9snwmbDz3Zo0NqYfpsLLms13fS52WdU8MIAgCAIBH0h+yqf5b/pMiWhkpe/HtR88pVyF+E4+6fSXJXLoAMjQPMjVKLIdpM+IHWOztmRSUsmak6bpvfp581z7OsmU6gYAjMEXHbMTTTszPGSklKOjBMGRIzOq2g1xK4pqgulHDVCMyL1Sp5vMcNljbumzh6e9dvgcrauLdGMIR1lLyWvjdeZpVKp0wCfD+Uu17JhhO1XdbMqBNZnYSLiyhcvU5BV6lSGQVZXBUg6a/Yt4fqWbGG/dRobUV8JPu9UUaCPsh2M38/jJxf7rMexnfCR7X6mSmsdMqWCGeCSSZDQmiRiqjUb2LUapT74U7Hhex7gZmoQ3pWNHH4h0KO/1pPsvma6zWXPI9YO8HrBlbZnQlO0EyxgVuzN4CXqZJI1sIrylMyiTCbLDGAkeUnswI+iQfEQnYmSW7Z8T6CnbPmogCAIAgFnGLem44ow8wZD0L03aSfWfOlNeiO4TkXPpM4ZsuoDIZKyRfTtlSH1EDCEq70zuB2l7mzy8bzNUV4qRo4WThVnReid12PPydzIYag1R1SmpZ3YKqjexP9b+oAmYoxcnZG9UqRpxc5uyWp2LQGrowmDelfaeortUYbi7Jay9gAAHdfrnVp09yFjwmOxzxWIVTRLJLqv68T5+qUtpQeuwmrGVj0WIpbzvyJ2j6hNwc7ZA9cw1UlZm7g6kpJp8LZkwTCbpdY5SCq1KqW6GRIuSChD0qPZP90nyz+EzYf8Acj2mptBXwtTsI+r59mexz+kTLjP3O40thu+Ga5SfojKgzUOwepvghnggk2DUJ7Y6l2ioP+mx+E2cN+4jmbXjfCS7vUxnKVo0YfGtsiyVhzo4BmJDgfiBP4hM1WFp35mDZ+KdbDRjLWPs93D5dxgsEmU1ajuzs0I7tMmEzGZChjBKPMPvMkT0PoWds+aCAIAgCACIB88YqmEqOnUlR1/KxHwnHkrNn0unPfhGXNJ+KKgRMZLRXswVuUlAd/VuPCTcWV7nTOTLQtNaXym4eo5Zb/2Kg2Ki/WbXJ7vHo4WCUd7ieU27i6kqvQaRVn2vn8jeJtHAPmnF0thnX6rMv5SR8JzeJ7mTvHe5ouYRNkdu8+Mx1Hdm3hodHGz1L4+MxmwXHMqSi/TGUGOWovIILGkB7Jx9hv0mZKTtOPajXxivh6i/pfoY/Vtug33x7v8ASbONXtrsOXsF/oSX9XwRmDNI7hUIII+PxGwtxa5ZVF8xdjbO3DM+Ey0ob8rM18VWdKnvLVtJd7t9TYNTmtjcOf8AEI80YS2H/cRh2mv7rUXV8Ubjyo6v/KcMKqC9TDbTgDe1Mgc4vkA34bdc6NWN45HmNmYhU6yjL3X68DlWB3Tl1NT2sFaJUWzlTMlkGaBoXaaWB4mCjd2d8weJWqiuhDKyggjcbztRaauj5xUpypzcJKzReklBAEAQBAOA6eoFMVXU7xXq+ILkg+RE5NVWmz6Ng5qeHpyX8q9CNSExGeRcJ4QV7SixMFro69yb4bYwSk/8x3fuF9keiX8Z1MNG1NHiNt1N/Ftckl8fibRM5yT531jo7OKxC8MTW8jVa3oROdL3me3oveoU3zjH0RYEws6KMZjcSy16dmIVrAi+RubbuNyJs04KVJ5Zo42LxM6WOp2k912TXDWxmRmZpHeuSbypjCwGUYhbqw4qR5iWg7STMdVb1OS5p+hh9Wzk/wCA++buOWce84P4eleFRdnx+RnRNA9CIBZxNMMaYO7bJ8QrW98yQdk2jXqxUpRT538mZvVWps4uhf8AtkH5js/GXou00Ytox3sNPsflmdpnWPCHBNM0kp4mulIWprWqKo+qA5BA7AQQOycmt77sfQ8DvPDU3LXdTMc7TGkbEpW0JGHp5XO/3SGyrb4l0wQbdyd6ZanXFBjenVvYfUqAXBHfa3lNrC1GpbvBnF21hI1KXTL3o+a+nzOozonkRAEAQBAOMcoOG2NIVT1OKbjxpqp9Uac3Eq02e62LU3sFHquvO/xNfvNY6lisLxMFb8iVo/Dc7USmLjnHVLgXttEC/ba95MFeSRgr1Oipym+Cb8DuGjMEKFGnSUkimiqCd5sLXNuszsxW6rHz+vVdapKo9W2yVJMRwjXqls6QxA/xAfzU1b4zn1cps9rs/PC031fFmFUXmF5HQj7TsY/TY6dADfznoGWZ8N7s31HK2uk62Hiv5vjEzFITTZ3OBflSpXBBQueUklowWrhzcfZX0J/nOhjdIvtPM/h/KVRdnxNgnOPSHt4BTW3XP0Tfw3H0Jl4Zu3MxVGorefDP5+RO0bU2a1JupatNj3BwbyYZSTK11vUpRXFP0O5Tsnz443r/AKCqYfEPV2b0a1QurDcrvdmRuBvtEcR3Gc7EUmpb3Bntdk4+FWgqb96Kt3LRo1YGa51kTU3SjKvUrEkqXsFiDSqJUXejq47dkg29JMZbrTMdWmqlNwfFNHdKNUOqsuYZQwPEEXE7Kd1c+fSi4txeqK5JUQBAEA5tysaLbap4lc12RSf7JBZkPcbsPLjNLFQ0kep/D2JVpUHr7y8k/h5nPVaaTPTFzfIK6EjDuykMrFGUgqymxUjcRJTad0YpqMrpq6ep1PUnWo4q9KqAKyrtbS5LVUEAm30WzFxuzy4Do0K+/k9TyG1NmLDfqU/db70/ly+77ZNk4xw/lD/4jX76f/Zpzn1vfZ7TZf8AB0+//kzA0hNeXI6lJWTZjG6eKUdVNSfE/wD0JspblBvmzjyfT7TjHhCN+9/9ozSCaZ3WXVlSjDtJCRSkglmE0HlVcdjejCdHF504v70PMbG9nFVY9vlI2BZzj0jPDBKKxJWRWSvkWtGm67B3oxQ9oHzT5Wmeqva3uef33mlhJvccHrF28NPKx3XQuK53D0ah3vSRj3lRf1vOlB70UzxmKp9HWnBcG15jTOjUxNF6NT5rra/Wp3qw7QQD4SZRUlZkYevKhVVSOq+7d5wTH4N6FV6VQWemxVuB4EdhFiOwicyUWnZnvqNWNSCqQ0f35FdB5hZnkr5kkQYwRBB1nUHG87g0BNzSJpnuGa/ulfKdTDS3qa6jxu2KPR4pvhLP5+dzY5nOWIAgCAQtM6OXE0KlF9zqRffstvVu8EA+ErOO9FpmfDV5UKsaseD/AO13o4FWpMjMjizKxVhwZTYjzBnJas7H0aM1KKlHR5rsI2M0pTo/OJJ+qubePDxl6dCdTTQ0MbtKhhcpu8uS1+neRP8AalOqm/mo+Mzfkpc0ct7fpfyS8vmbZqHp1DiqLoT88I6nIgVOhmOFyDfslIQlRqLeM1evSx2Dn0bzSvZ6q2fzXI7lOkePOF69vfSGJP20HlSQTnVvfZ7bZathIdj9WYJ3sLncASe4TEldnQnNQhd6LN9xjdXwWao53m3mSSf4Zs4v2VGKOHsG9SpVry4/G7fwM6s0D0TLkgqW73MkvoisSCpg9GZYlx/mfqnRr50Ivs9DzGzvZ2lVX+r/AJI2BZzj0jPGglHqGAy1hzbEMOp6at4qdk+hE2daSfJnMScMXJcJRT71l6NHZdRq21gqX2dtfyu1vS03sO700ea2rDdxUuuz8kZ+ZjnGjcpmrfPU/lNIXq0l6YAzqUhn4lcz3X7Jr4invLeR3NjY7op9DN+zLTqf1+Ryyi850kevjyJ1NpUpJFbQVRuvJjjrValI7nQOv3kNj5hv3ZuYSWbicHb1G9ONRcHbx+/M6NN88uIAgCAIBxXldwpwtdqwsRXAZB1BxZXvx6m8Zpzo71W3BnpsJtJ0tntr3o+yu95Puz8DkbuSSSbkm5J3kzdSSVkeclJyblJ3b1Z5JIJOjsY1GorpvB3btocJjqQU42ZsYXEToVVOCvwtzT4ffE+sdCYlquHo1HFmekjMOBZQT74g7xTKYmmqdacI6JteZwvWDE87isRU6mr1LdqhiFPkBObUd5M9vhKfR0IR6l6Z+Zg9MVLUm+1ZfPf6XmTDxvURrbWqbmFl12Xjr5XLmgadqV/rMT/D/DK4uV6luROw6W7hE/5m38PgZVJqs6zPHaEEilRJJZdlShgsIbYtu0t6i86FTPDLuPNYfLas12+lzPqZzz0jDQEeKYJY2PaU24B1Pc1j71Eyxl7LXYalSnerGfJNeNvkdL5McZenWpHetQOO5xbLxT1m5hJZNHn9vUrThU5q3h/2btNw4AgHHuUDVj5LV52kPYVW3DdRqH6PYp3jxHC+hXpbrutD2WyNofmIdHN+3HzXPtXHx5mtUHmmdqSJV4MRktXMZzOJpVOpagDfdbot6MZkpS3ZpmpjaXS0Jw6vNZo7VOueDEAQBAEA1vXzVZdI4fmzk6Hapndn1gnqByz7B3Sk4t5x1RtYWtCDcaqvCWvPqa6180fN+mtA18LVNKrTcMN3RJuOOX9d8mNRNZ5PrLVcHUi/YTnF6OKbv4aPmmQ6WDqMQoR7kgC6kC57SIdSCV20Vhg8ROSioS700vFo6NqPyWVa1VamK6FBTcizK1QjqW9jbt8pRTdRZKyNmdKng5XclOS0S0T5t8bcvHr7hjqoo0HYZCnSYgcAikgeku3uxNGnF1aqT1bXmz54pjId05R9E1zIemMMzooQXIa5G7KxGXnM+HqRjJ7xytr4WrXoRVJXad7dzRN0ahFNARYhRccDbP1mCs05to38DTdPDQjJWaSv28SWTMRslEksVqJBVlcgqYCgf98Pef0ToS/hV98TzNH/ABeXf/xM+pnPPTMrgqUQWLtM3+EsiksjYNStJihi02jZansm/GRsE/iC+ZmfDz3Z9pzdqYd1sM7arPw18jrs6h4oQCxjcIlVGp1FDI4swPWPh3yGk1Zl6dSVOanB2a0OFac0ecNiKtG5IR7KTvKEBkJ7dkjxvOVVhuyaPoWExCxFCNTmvPR+ZbRpiMjRcWCrO06t43nsNSe9yUAb7y9FvUGdelLegmeCxtHoa84deXY80ZOZDVEAQBAEAs4jCJUtziI9t20oa3deQ4p6ovCpOHutrsdiijo+khulKmp4qiqfMCQoxWiLSr1Zq0pN9rZJljEYLXnEBMBiSTa9IoO+oQg9WmOs7QZvbMi5Yunbg7+GfwOHWnLPeNWPZBN7F2mJVlkrKx6xkEoKIIbKryCLFSiCGa/hv/2MftN6KROjPLDLuPMYfPa0n/q9LGfUznHp2UYvFCmt2uc7ZeP8pkp03UdkauKxMMNDfne17ZFFTFFWRXQoXAIDWDBSLqxXqBuLcd8yyw0opu+hp0trUqlSMIp+12eepJU2msdV5lyvuuMjvBHUZcpHWzO56MxQq0adQbnpq3mAZ2Iy3kmfPa9J0qkoPg2iVLGIQDlvK3gdmtSrAZPTNMnq2kO0L9pDn8s08VHNM9X+H616U6XJ38dfTzNLpNlNBnoWi+Ggxs6DyW6bputTDBlZ0POABgx2TYNcDdY2/NOjhW0t1o8ntqEJTVWEk+Ds07PO1+3PwN+m0cMQBAEAQBAEAQDUuVGoBgGB3vVpKO8OGPopmDEP9NnW2JFvGRa4J+lvicfac1HtWEGcMRV8y7KlwIB7eQQegQQyuQVMDhD/AL2/e86FX+GXcebwn+Kz/wB3wM5OeelPK1FXFmFxv8paM3F3iYq1GFaO7UV0eDDJfa2QWvfaPSYnjc53lnVm8mzHTwdCm7wgk+wvGYzYLi5iWKPI6byZYwthmpEH2NQgHqIfp27wScu0TpYWV4W5Hk9u0lGup/zL0yNwmycQQDWeUXR3PYGoeuj7YfgB2v3C0xVo70GdTY9bosXFcJez46edjgulNL810UsX675hO/ieyatHD7/tS0O9tPayw/6VLOfHkvr1eJruJxT1Dd2Ld5y8BuE3owjH3UeUr4irWd6sm+3Tw0Ou8g+r1RXqYtwVptT5pL5FztAk24C1vHsMrfeldcDNOHQ0NyXvSaduSSdr8m73XV2nZZc0hAEAQBAEAQBANB5Xn9jQXqNYt4rTYD9Zmri/dR6H8Or9ab/pt5r5HLyM5o3yPUtZ2K0Eqy6KpBJ6IB6JBBUJBDKhBUxy6MdavPZFKhqKLBrqVVd5ItnfqJm/P+GR53DK21prqfoidcTQPSWZLoYKq/zKVV/uU3f3CWUJPRMwzr0oe9NLtaRPp6s4tt2HqeIC/qIl1QqPga0to4Va1F6+hJo6m41jbmCvaz0wB+9f0llhqj4GKe18HFe/fsT+RseiOTs78TV/BS+LsPcPGbEMJ/M/A5eJ29fKjHvfyXzN4wODSigp01CKoyA95O8ntM3YxUVZHn6tWdWbnN3bJEkxiAWsXh1qI9NxdXRkYcVYEEeRkNXVi9OcqclOOqd13HMq/IvQeoznEPsnOwXpX689r4THGE4qyll2G9VxeHqydSVL2nr7Tt4Wv5mw6G5M8Bh7HmjVYddQ38wLA+N5PRp+82/vkU/PzirUoxh2LP8A9neXmbdSphQFUBVAsAAAAOAA3TIlY0pScndu7K4IEAQBAEAQBAEAx2m9CUcWgSuu0FbaUglWU9hHZlKTgpqzNnC4urhpb1J2MFV5OsEdwqp3VCf1XmJ4aBvrbuLWrT7l8LEd+TPDHdVxC9gakffTlPycObM6/EWJWsY+D+Zcpcm+FG967d7qPcokrCQ6ykvxBinoorufxZNoaiYFTfmix+1UqMPLat6S6w1NcDBPbWMllv27EvlclDVLBf3en5H+ct0FPkYf7Uxf+Yz3/ZPB/wB3p+R/nHQU+RH9p4v/ADGeHVLB/wB3TwuPcZH5enyJ/tTF/wCYyfU0VQanzZo0zTso2Nhdmy/NFrdXVMjhFrdtka0cRVjU6RSe9zvn4jB6KoUv2VGnT+6iqfMCIwjHRCpia1X35t9rZMljCIAgCAIAgCAIAgCAIAgCAIAgCAIAgCAIAgCAIAgCAIAgCAIAgCAIAgCAIAgCAIAgCAI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jpeg;base64,/9j/4AAQSkZJRgABAQAAAQABAAD/2wCEAAkGBxQSEhUUEhQUEhQUEhQVFBYUFBQQFBAUFRQWFxUVFBUYHSggGBolGxQUITEhJSkrLi4uFx8zODMsNygtLisBCgoKDg0OGxAQGiwkHyQsLCwsLCwtLCwsLCwvLCwsLCwsLCwsLCwsLCwsLCwsLCwsLCwsLCwsLCwsLCwsLCwsLP/AABEIANkA6AMBEQACEQEDEQH/xAAcAAEAAQUBAQAAAAAAAAAAAAAABAIDBQYHAQj/xABIEAACAQICBQkDCQUFCQEAAAABAgADEQQhBQYSMVEHEyJBYXGBkaEjscEUMkJSYnKCkrIzosLR8FNUY3PhFiQ1Q6Oz4vHyNP/EABsBAQACAwEBAAAAAAAAAAAAAAABAgMEBQYH/8QAPhEAAgECAwQHBgQDCAMAAAAAAAECAxEEITEFEkFRE2FxgZGhsSIywdHh8AYUIzM0UmIVJDVTcoKy8UKS0v/aAAwDAQACEQMRAD8A7jAEAQBAEAQBAEAQBAEAQBAEAQBAEAQBAEAQBAEAQBAEAQBAEAQBAEAQBAEAQBAEAQBAI+Px9KghqVqiUqa73qMEUeJgHONPcuGAokrQWri2F80HNU7jq23z8QpgGmY/l9xR/Y4XD0x/iNUr5fhKQC1hOXzGhva4fCuvBBVpH8xdvdAN/wBTuWLB411pVQ2ErMQFFQh6TsdyrVFrH7wXeALmAdIgCAIAgCAIAgCAIAgCAIAgCAIAgCAIAgCAIAgCAW8TXFNGdjZUVmY8AouT5CAfIOuet2I0lXNSuxCgnm6QJ5uivBRx4tvPkIBr8AQBAEA7TyP8qVQVKeBxrGojkJQrHN6bblp1D9JDuDbx13HzQO8wBAEAQBAEAQBAEAQBAEAQBAEAQBAEAQBAEAQDD65W+QYsHccLXXLL51Nl+MrKW6mzPhaXTVoU3xaXiz5Q0vollO7Pj1P3dsQnGaujJi8FVws92oux8H98jCkW3yxqHkAQBANp5PdEGvi6ORtz1MXG8AuASO217SspKOpno0J1d7d0Sbfd8+B9cyxgEAQBAEAQBAEAQBAEAQBAEAQBAEAQBAEAQDXtNa5YXDXBc1XH0KVnN+Ba+yPEzDOvCOVzpYbZOJxGajZc3l9fI55rNr/VxaGitPmKbHpdPaeov1WyAAPWBe/dNerWco2R3MBsuGGqqc3drTLJdZqtSmGFmAI4HOaqk07o7tSnCpHdmrrrMHpHVlHzQ7J4H+f/ALm1DF8Jo8/ivw/CXtUJW6np46+pgMRq1XU5LtDssZsqvTfE4tTZOMg/22+yzMZUwjq2yUYHhYzKs80aEoShLdkrNcGZXRurdWoRddlb5k5C3f1+F5jnWhDVm5h9m4iu1uxsubyX17jouh8OMOFFIlWUhtodFrjceyc2daU5bx63D4KlQo9GldPXrNoweuuLpmxcVRwqKDbxWx9ZeOJqLia9TY+FqLKO72P53NgwXKKpyq0SO2mwb91rW85mjjFxRzauwZL9ufj9L+htmi9LUsQu1ScNxG5l71OYm1CpGayZxsRhatCVqit6E6XNcQBAEAQBAEAQBAEAQBAEAQBAEAwGsutdHCAj9pVtlTU5jgXP0R69kw1a0Ydp0cDsyrindZR5v4czmultaMTib7dQqh+gl0S3A2zbxJmhUrTlqz1eH2bh8P7sbvm839O4wxEwm8WKlIHsMspWEldFNNZDLQ0K7SC1z20EGD+SitWqH6jU1t9YfS7rbBHbtCdKLdOhc8hXpxxW1NzhfP8A2rP0sbJSI4WnNPVNci4TBUpOUEo8gErCYlqbBkYow3MpsRJjJp3RiqU4zi4yV1yOhata6rUtTxNkfctTcj/e+qfTu3TfpYlPKR5nHbHlD26Ga5cV8/U3KbZwxAEAQBAEAQBAEAQBAEAQBANH17105i+Hw5BrH577xQB6hxe3lvmtWrbuUdTvbK2V01qtZezwX8309TmqknMksSSSSbkk7ySd5nObuz1lkskrICQD2AeMt4CdinZ4wSehYDZQ8FkYnV5xtVOLEMM7fWO7r3zp4lWo27Dxmy57+O3ue8/UzyzlnrmVEyCDwCSDySSViCp6W6jBFjeeTvWMk/JarE/2LE3IsLmmTwtmPLhN3C1v/B9x5/bWASX5imv9S+Pz8eZ0Gbx5oQBAEAQBAEAQBAEAQBANT191qGEp83TPt6i5dfNKctsjjvsOPdMFaruqy1OvsrZ35mXST9yOvW+Xz+pyHD3JLG5JJNzmSTmSSd57Zzpvgexjpf7se0nsZXgZHnkSJBUqIgqUwWKpBBSRAuU7MktcwmgMqlRew+jW+M38XnCLPMbE9nEVYfeTsbADlOcekPQIIBkgCSCsQQyhjIJSPMNVKEMpswYMCN4INwRJTtmiZxUvZeh27QOkRiMPTq9bL0hwcZMPMGdinPfipHgMXh3QrSp8tOzgZCXNYQBAEAQBAEAQBAEAhaZ0iuHovVbci3A3bTHJVHeSBKTmoRcmZ8NQlXqxpx4/bfccH0rjHrVWqVDtO5ux+AHUALADsnL3m22z38KMKVONOCskKQylGZWRqhsZZZorJ7srkmm8oXaLwMgowYIRTJJKhIAtBBgMF0cUw4moPPpCdCr7WHT7Pkebwf6e05x573/0bADOeekPTBB4sEs9EkgVGspgRV2UA3WCzyZQ53CCUuJ0Pkv0l+0oE7/aJ6Bx+k+c3cJPWJ5nb2H92sux/D4nQJvHmxAEAQBAEAQBAEAQDmfKZpnbqDDoejS6VTtqEZDwU+bdk5+KqXe6j1ewsJuQdeWssl2fV+nWc+bfNZaHoXqShulSOJExAl4alKy9k8oVLiJRsxRqKUSYjShdouiQUZSRBKYEArEFTXcV0MWp4svqNmdCHtYZr75nm6y6PasZc7ea3TYVE5x6VhpJB7APRBBRiT0ZJaGpbw5hl5lNXef63QgnZZmT0BpA0K1OqPoMCRxU5MPEEy9OW5JM1cZQValKm+P2jt9GqGUMpurAEEdYIuDOundXR8/lFxbi9UVySBAEAQBAEAQBAMZrFpYYXDvVNiQLIPrOfmj4nsBmOpPcjc2sFhniayprv6lx++ZxKvULFmY7TMSzE72Ym5J8ZyG75s9/CKilGOiIai5luBfiSX3ShC1I9U5S0dRN2iR6YteZZGtSsm7Eum0ws2y+hkGNouSCpTaCT2AYDWIWq02/rokH+KdDCZ05R+9Dzm2PYxFGp95NfM2ATnnomJIPYB6IRBaxe4d8ktTI4bpADqk2yuXb4GN07mtrE5k5Ei2RzNt4m1g/fucTbz/uyXWvR6mR0PU2qansse8ZH3TDWju1GjdwVbpsNCfVZ9qyOucnWlecoGix6VE5dtNr7PkbjutNzCzvHd5HnNtYbo6qqrSXr9dfE22bRxRAEAQBAEAQBAOT8ommufxHNIb06BI7Gq7nPh8383Gc3E1N6Vloj2WxcH0NHpJe9L04eOvgao+6ax2VqWcOJMiFoXbyCSNW3S0dSK3ulimZkkatLUkIZjZtpl5GlSzRIUypiZ7aCARAMLrKl1Q9pHmP/Gb2BftNHB2/H9KEutrxX0MvQe6g8VB8xNOSs2juQlvRUuaK5UsewQVCSGR8Y1s+F5ZK7LRlupsiYLMky88sjHRe9eTI+kMOXIF7Z59xuCPImZKNTcuzV2hhHid2F+KfdxPNXHI26Z3qf9D6j1mTFq9priaGxZuKqUJaxf0fmvM27VrSvybEJU+j82p2o2/yyP4Zr0qm5JM6GOw35ig4cdV2/eR2cG+YzHvnXPCaHsAQBAEAQBANY161k+SUthD7eoCE/wANeuofcO3uMwV6u4rLU62ydn/mqm9L3I69fV8+ruOQq9+3+uuctntSs7oI4lmhvhk2yKnyMglZlquLiWjqRUV4tEDC3ub9Ry7bTPOxzsPvXd+DJYMxG8nfMvgyhmL1MyDG0XQZBQ9gGJ1jHsweDj3NNvBP9TuOPtyN8MnykvRkrRrXpIfsD0ymGsrVJdpv4KW9hqb/AKV6EsTEbJ7BBVJIIOl6bFOj1EX7v6tMlNpSzMVdScLR5lOEWwtIm7s2KcN2CRaxTWYd8tBZMpVlaUSOvs8UD1VB7xb3gec2F7eH7Di1F0G1E+E19+aXiZomaZ3DqnJ9pfnsPzbHp0bL2lD8w+FiPw9s6WGqb0Lcjx+2cL0VbfWks+/j8+82mbJyBAEAQBALWJrimjO25FZj3KLn3SG7K5aEHOSitXkcI0pjnr1Xq1DdnN+xR1KOwDKcec3J3Z9Fw9GFCmqcNF937zGVGK5iWit7IVZOHtLQk4esGFxKSi1kyYyU1eIZbGQZFmj190gLUtE5SS18iKDmP6375m4Ghe00i4ZUztWL1OUZnWhepypVl0SCjKoIMbrAL0T3r+oD4zZwn7qOZthXwku1epc0MfYp4j94yuJVqrMmy5XwkOz4snTAb56IBVJILWI+afumWWpEtCHTNoepnWhEqvtVVHC5MypbsGaUpdJXjHkTauDVyhNwUNxbr3b/AClYVXBNLiMThIVqkJy1i7r77iXMZsmZ1M0jzOMpm9lc82/Ah8h+9snwmbDz3Zo0NqYfpsLLms13fS52WdU8MIAgCAIBH0h+yqf5b/pMiWhkpe/HtR88pVyF+E4+6fSXJXLoAMjQPMjVKLIdpM+IHWOztmRSUsmak6bpvfp581z7OsmU6gYAjMEXHbMTTTszPGSklKOjBMGRIzOq2g1xK4pqgulHDVCMyL1Sp5vMcNljbumzh6e9dvgcrauLdGMIR1lLyWvjdeZpVKp0wCfD+Uu17JhhO1XdbMqBNZnYSLiyhcvU5BV6lSGQVZXBUg6a/Yt4fqWbGG/dRobUV8JPu9UUaCPsh2M38/jJxf7rMexnfCR7X6mSmsdMqWCGeCSSZDQmiRiqjUb2LUapT74U7Hhex7gZmoQ3pWNHH4h0KO/1pPsvma6zWXPI9YO8HrBlbZnQlO0EyxgVuzN4CXqZJI1sIrylMyiTCbLDGAkeUnswI+iQfEQnYmSW7Z8T6CnbPmogCAIAgFnGLem44ow8wZD0L03aSfWfOlNeiO4TkXPpM4ZsuoDIZKyRfTtlSH1EDCEq70zuB2l7mzy8bzNUV4qRo4WThVnReid12PPydzIYag1R1SmpZ3YKqjexP9b+oAmYoxcnZG9UqRpxc5uyWp2LQGrowmDelfaeortUYbi7Jay9gAAHdfrnVp09yFjwmOxzxWIVTRLJLqv68T5+qUtpQeuwmrGVj0WIpbzvyJ2j6hNwc7ZA9cw1UlZm7g6kpJp8LZkwTCbpdY5SCq1KqW6GRIuSChD0qPZP90nyz+EzYf8Acj2mptBXwtTsI+r59mexz+kTLjP3O40thu+Ga5SfojKgzUOwepvghnggk2DUJ7Y6l2ioP+mx+E2cN+4jmbXjfCS7vUxnKVo0YfGtsiyVhzo4BmJDgfiBP4hM1WFp35mDZ+KdbDRjLWPs93D5dxgsEmU1ajuzs0I7tMmEzGZChjBKPMPvMkT0PoWds+aCAIAgCACIB88YqmEqOnUlR1/KxHwnHkrNn0unPfhGXNJ+KKgRMZLRXswVuUlAd/VuPCTcWV7nTOTLQtNaXym4eo5Zb/2Kg2Ki/WbXJ7vHo4WCUd7ieU27i6kqvQaRVn2vn8jeJtHAPmnF0thnX6rMv5SR8JzeJ7mTvHe5ouYRNkdu8+Mx1Hdm3hodHGz1L4+MxmwXHMqSi/TGUGOWovIILGkB7Jx9hv0mZKTtOPajXxivh6i/pfoY/Vtug33x7v8ASbONXtrsOXsF/oSX9XwRmDNI7hUIII+PxGwtxa5ZVF8xdjbO3DM+Ey0ob8rM18VWdKnvLVtJd7t9TYNTmtjcOf8AEI80YS2H/cRh2mv7rUXV8Ubjyo6v/KcMKqC9TDbTgDe1Mgc4vkA34bdc6NWN45HmNmYhU6yjL3X68DlWB3Tl1NT2sFaJUWzlTMlkGaBoXaaWB4mCjd2d8weJWqiuhDKyggjcbztRaauj5xUpypzcJKzReklBAEAQBAOA6eoFMVXU7xXq+ILkg+RE5NVWmz6Ng5qeHpyX8q9CNSExGeRcJ4QV7SixMFro69yb4bYwSk/8x3fuF9keiX8Z1MNG1NHiNt1N/Ftckl8fibRM5yT531jo7OKxC8MTW8jVa3oROdL3me3oveoU3zjH0RYEws6KMZjcSy16dmIVrAi+RubbuNyJs04KVJ5Zo42LxM6WOp2k912TXDWxmRmZpHeuSbypjCwGUYhbqw4qR5iWg7STMdVb1OS5p+hh9Wzk/wCA++buOWce84P4eleFRdnx+RnRNA9CIBZxNMMaYO7bJ8QrW98yQdk2jXqxUpRT538mZvVWps4uhf8AtkH5js/GXou00Ytox3sNPsflmdpnWPCHBNM0kp4mulIWprWqKo+qA5BA7AQQOycmt77sfQ8DvPDU3LXdTMc7TGkbEpW0JGHp5XO/3SGyrb4l0wQbdyd6ZanXFBjenVvYfUqAXBHfa3lNrC1GpbvBnF21hI1KXTL3o+a+nzOozonkRAEAQBAOMcoOG2NIVT1OKbjxpqp9Uac3Eq02e62LU3sFHquvO/xNfvNY6lisLxMFb8iVo/Dc7USmLjnHVLgXttEC/ba95MFeSRgr1Oipym+Cb8DuGjMEKFGnSUkimiqCd5sLXNuszsxW6rHz+vVdapKo9W2yVJMRwjXqls6QxA/xAfzU1b4zn1cps9rs/PC031fFmFUXmF5HQj7TsY/TY6dADfznoGWZ8N7s31HK2uk62Hiv5vjEzFITTZ3OBflSpXBBQueUklowWrhzcfZX0J/nOhjdIvtPM/h/KVRdnxNgnOPSHt4BTW3XP0Tfw3H0Jl4Zu3MxVGorefDP5+RO0bU2a1JupatNj3BwbyYZSTK11vUpRXFP0O5Tsnz443r/AKCqYfEPV2b0a1QurDcrvdmRuBvtEcR3Gc7EUmpb3Bntdk4+FWgqb96Kt3LRo1YGa51kTU3SjKvUrEkqXsFiDSqJUXejq47dkg29JMZbrTMdWmqlNwfFNHdKNUOqsuYZQwPEEXE7Kd1c+fSi4txeqK5JUQBAEA5tysaLbap4lc12RSf7JBZkPcbsPLjNLFQ0kep/D2JVpUHr7y8k/h5nPVaaTPTFzfIK6EjDuykMrFGUgqymxUjcRJTad0YpqMrpq6ep1PUnWo4q9KqAKyrtbS5LVUEAm30WzFxuzy4Do0K+/k9TyG1NmLDfqU/db70/ly+77ZNk4xw/lD/4jX76f/Zpzn1vfZ7TZf8AB0+//kzA0hNeXI6lJWTZjG6eKUdVNSfE/wD0JspblBvmzjyfT7TjHhCN+9/9ozSCaZ3WXVlSjDtJCRSkglmE0HlVcdjejCdHF504v70PMbG9nFVY9vlI2BZzj0jPDBKKxJWRWSvkWtGm67B3oxQ9oHzT5Wmeqva3uef33mlhJvccHrF28NPKx3XQuK53D0ah3vSRj3lRf1vOlB70UzxmKp9HWnBcG15jTOjUxNF6NT5rra/Wp3qw7QQD4SZRUlZkYevKhVVSOq+7d5wTH4N6FV6VQWemxVuB4EdhFiOwicyUWnZnvqNWNSCqQ0f35FdB5hZnkr5kkQYwRBB1nUHG87g0BNzSJpnuGa/ulfKdTDS3qa6jxu2KPR4pvhLP5+dzY5nOWIAgCAQtM6OXE0KlF9zqRffstvVu8EA+ErOO9FpmfDV5UKsaseD/AO13o4FWpMjMjizKxVhwZTYjzBnJas7H0aM1KKlHR5rsI2M0pTo/OJJ+qubePDxl6dCdTTQ0MbtKhhcpu8uS1+neRP8AalOqm/mo+Mzfkpc0ct7fpfyS8vmbZqHp1DiqLoT88I6nIgVOhmOFyDfslIQlRqLeM1evSx2Dn0bzSvZ6q2fzXI7lOkePOF69vfSGJP20HlSQTnVvfZ7bZathIdj9WYJ3sLncASe4TEldnQnNQhd6LN9xjdXwWao53m3mSSf4Zs4v2VGKOHsG9SpVry4/G7fwM6s0D0TLkgqW73MkvoisSCpg9GZYlx/mfqnRr50Ivs9DzGzvZ2lVX+r/AJI2BZzj0jPGglHqGAy1hzbEMOp6at4qdk+hE2daSfJnMScMXJcJRT71l6NHZdRq21gqX2dtfyu1vS03sO700ea2rDdxUuuz8kZ+ZjnGjcpmrfPU/lNIXq0l6YAzqUhn4lcz3X7Jr4invLeR3NjY7op9DN+zLTqf1+Ryyi850kevjyJ1NpUpJFbQVRuvJjjrValI7nQOv3kNj5hv3ZuYSWbicHb1G9ONRcHbx+/M6NN88uIAgCAIBxXldwpwtdqwsRXAZB1BxZXvx6m8Zpzo71W3BnpsJtJ0tntr3o+yu95Puz8DkbuSSSbkm5J3kzdSSVkeclJyblJ3b1Z5JIJOjsY1GorpvB3btocJjqQU42ZsYXEToVVOCvwtzT4ffE+sdCYlquHo1HFmekjMOBZQT74g7xTKYmmqdacI6JteZwvWDE87isRU6mr1LdqhiFPkBObUd5M9vhKfR0IR6l6Z+Zg9MVLUm+1ZfPf6XmTDxvURrbWqbmFl12Xjr5XLmgadqV/rMT/D/DK4uV6luROw6W7hE/5m38PgZVJqs6zPHaEEilRJJZdlShgsIbYtu0t6i86FTPDLuPNYfLas12+lzPqZzz0jDQEeKYJY2PaU24B1Pc1j71Eyxl7LXYalSnerGfJNeNvkdL5McZenWpHetQOO5xbLxT1m5hJZNHn9vUrThU5q3h/2btNw4AgHHuUDVj5LV52kPYVW3DdRqH6PYp3jxHC+hXpbrutD2WyNofmIdHN+3HzXPtXHx5mtUHmmdqSJV4MRktXMZzOJpVOpagDfdbot6MZkpS3ZpmpjaXS0Jw6vNZo7VOueDEAQBAEA1vXzVZdI4fmzk6Hapndn1gnqByz7B3Sk4t5x1RtYWtCDcaqvCWvPqa6180fN+mtA18LVNKrTcMN3RJuOOX9d8mNRNZ5PrLVcHUi/YTnF6OKbv4aPmmQ6WDqMQoR7kgC6kC57SIdSCV20Vhg8ROSioS700vFo6NqPyWVa1VamK6FBTcizK1QjqW9jbt8pRTdRZKyNmdKng5XclOS0S0T5t8bcvHr7hjqoo0HYZCnSYgcAikgeku3uxNGnF1aqT1bXmz54pjId05R9E1zIemMMzooQXIa5G7KxGXnM+HqRjJ7xytr4WrXoRVJXad7dzRN0ahFNARYhRccDbP1mCs05to38DTdPDQjJWaSv28SWTMRslEksVqJBVlcgqYCgf98Pef0ToS/hV98TzNH/ABeXf/xM+pnPPTMrgqUQWLtM3+EsiksjYNStJihi02jZansm/GRsE/iC+ZmfDz3Z9pzdqYd1sM7arPw18jrs6h4oQCxjcIlVGp1FDI4swPWPh3yGk1Zl6dSVOanB2a0OFac0ecNiKtG5IR7KTvKEBkJ7dkjxvOVVhuyaPoWExCxFCNTmvPR+ZbRpiMjRcWCrO06t43nsNSe9yUAb7y9FvUGdelLegmeCxtHoa84deXY80ZOZDVEAQBAEAs4jCJUtziI9t20oa3deQ4p6ovCpOHutrsdiijo+khulKmp4qiqfMCQoxWiLSr1Zq0pN9rZJljEYLXnEBMBiSTa9IoO+oQg9WmOs7QZvbMi5Yunbg7+GfwOHWnLPeNWPZBN7F2mJVlkrKx6xkEoKIIbKryCLFSiCGa/hv/2MftN6KROjPLDLuPMYfPa0n/q9LGfUznHp2UYvFCmt2uc7ZeP8pkp03UdkauKxMMNDfne17ZFFTFFWRXQoXAIDWDBSLqxXqBuLcd8yyw0opu+hp0trUqlSMIp+12eepJU2msdV5lyvuuMjvBHUZcpHWzO56MxQq0adQbnpq3mAZ2Iy3kmfPa9J0qkoPg2iVLGIQDlvK3gdmtSrAZPTNMnq2kO0L9pDn8s08VHNM9X+H616U6XJ38dfTzNLpNlNBnoWi+Ggxs6DyW6bputTDBlZ0POABgx2TYNcDdY2/NOjhW0t1o8ntqEJTVWEk+Ds07PO1+3PwN+m0cMQBAEAQBAEAQDUuVGoBgGB3vVpKO8OGPopmDEP9NnW2JFvGRa4J+lvicfac1HtWEGcMRV8y7KlwIB7eQQegQQyuQVMDhD/AL2/e86FX+GXcebwn+Kz/wB3wM5OeelPK1FXFmFxv8paM3F3iYq1GFaO7UV0eDDJfa2QWvfaPSYnjc53lnVm8mzHTwdCm7wgk+wvGYzYLi5iWKPI6byZYwthmpEH2NQgHqIfp27wScu0TpYWV4W5Hk9u0lGup/zL0yNwmycQQDWeUXR3PYGoeuj7YfgB2v3C0xVo70GdTY9bosXFcJez46edjgulNL810UsX675hO/ieyatHD7/tS0O9tPayw/6VLOfHkvr1eJruJxT1Dd2Ld5y8BuE3owjH3UeUr4irWd6sm+3Tw0Ou8g+r1RXqYtwVptT5pL5FztAk24C1vHsMrfeldcDNOHQ0NyXvSaduSSdr8m73XV2nZZc0hAEAQBAEAQBANB5Xn9jQXqNYt4rTYD9Zmri/dR6H8Or9ab/pt5r5HLyM5o3yPUtZ2K0Eqy6KpBJ6IB6JBBUJBDKhBUxy6MdavPZFKhqKLBrqVVd5ItnfqJm/P+GR53DK21prqfoidcTQPSWZLoYKq/zKVV/uU3f3CWUJPRMwzr0oe9NLtaRPp6s4tt2HqeIC/qIl1QqPga0to4Va1F6+hJo6m41jbmCvaz0wB+9f0llhqj4GKe18HFe/fsT+RseiOTs78TV/BS+LsPcPGbEMJ/M/A5eJ29fKjHvfyXzN4wODSigp01CKoyA95O8ntM3YxUVZHn6tWdWbnN3bJEkxiAWsXh1qI9NxdXRkYcVYEEeRkNXVi9OcqclOOqd13HMq/IvQeoznEPsnOwXpX689r4THGE4qyll2G9VxeHqydSVL2nr7Tt4Wv5mw6G5M8Bh7HmjVYddQ38wLA+N5PRp+82/vkU/PzirUoxh2LP8A9neXmbdSphQFUBVAsAAAAOAA3TIlY0pScndu7K4IEAQBAEAQBAEAx2m9CUcWgSuu0FbaUglWU9hHZlKTgpqzNnC4urhpb1J2MFV5OsEdwqp3VCf1XmJ4aBvrbuLWrT7l8LEd+TPDHdVxC9gakffTlPycObM6/EWJWsY+D+Zcpcm+FG967d7qPcokrCQ6ykvxBinoorufxZNoaiYFTfmix+1UqMPLat6S6w1NcDBPbWMllv27EvlclDVLBf3en5H+ct0FPkYf7Uxf+Yz3/ZPB/wB3p+R/nHQU+RH9p4v/ADGeHVLB/wB3TwuPcZH5enyJ/tTF/wCYyfU0VQanzZo0zTso2Nhdmy/NFrdXVMjhFrdtka0cRVjU6RSe9zvn4jB6KoUv2VGnT+6iqfMCIwjHRCpia1X35t9rZMljCIAgCAIAgCAIAgCAIAgCAIAgCAIAgCAIAgCAIAgCAIAgCAIAgCAIAgCAIAgCAIAgCAIB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14976"/>
            <a:ext cx="3314700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151" y="3795220"/>
            <a:ext cx="2820144" cy="282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9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/>
              <a:t>Statistické údaje k 1. 1. 2012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407465"/>
              </p:ext>
            </p:extLst>
          </p:nvPr>
        </p:nvGraphicFramePr>
        <p:xfrm>
          <a:off x="179510" y="2666839"/>
          <a:ext cx="8507290" cy="3786496"/>
        </p:xfrm>
        <a:graphic>
          <a:graphicData uri="http://schemas.openxmlformats.org/drawingml/2006/table">
            <a:tbl>
              <a:tblPr/>
              <a:tblGrid>
                <a:gridCol w="1701458"/>
                <a:gridCol w="1701458"/>
                <a:gridCol w="1701458"/>
                <a:gridCol w="1701458"/>
                <a:gridCol w="1701458"/>
              </a:tblGrid>
              <a:tr h="4733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Okresy: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Rozloha: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Počet </a:t>
                      </a:r>
                      <a:r>
                        <a:rPr lang="cs-CZ" sz="1800" dirty="0" smtClean="0"/>
                        <a:t>obyvatel: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Průměrný </a:t>
                      </a:r>
                      <a:r>
                        <a:rPr lang="cs-CZ" sz="1800" dirty="0" smtClean="0"/>
                        <a:t>věk: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Počet </a:t>
                      </a:r>
                      <a:r>
                        <a:rPr lang="cs-CZ" sz="1800" dirty="0" smtClean="0"/>
                        <a:t>obcí: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Blansko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863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106 847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Brno-město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378 965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Brno-venkov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1 499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206 501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40,3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Břeclav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1 038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114 853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40,9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63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Hodonín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1 099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156 517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41,4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Vyškov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876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89 342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40,7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80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12">
                <a:tc>
                  <a:txBody>
                    <a:bodyPr/>
                    <a:lstStyle/>
                    <a:p>
                      <a:r>
                        <a:rPr lang="cs-CZ" sz="1800" dirty="0"/>
                        <a:t>Znojmo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1 591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113 288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40,6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0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Zámek Lednice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Zámek Lednice je památka UNESKO. </a:t>
            </a:r>
            <a:r>
              <a:rPr lang="cs-CZ" b="1" dirty="0" smtClean="0"/>
              <a:t> </a:t>
            </a:r>
            <a:r>
              <a:rPr lang="cs-CZ" dirty="0"/>
              <a:t>Zámek Lednice se nachází v obci </a:t>
            </a:r>
            <a:r>
              <a:rPr lang="cs-CZ" dirty="0" smtClean="0"/>
              <a:t>Lednice. </a:t>
            </a:r>
            <a:r>
              <a:rPr lang="cs-CZ" dirty="0"/>
              <a:t>na pravém břehu </a:t>
            </a:r>
            <a:r>
              <a:rPr lang="cs-CZ" dirty="0" smtClean="0"/>
              <a:t>Dyje</a:t>
            </a:r>
            <a:r>
              <a:rPr lang="cs-CZ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4343375" cy="305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1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/>
              <a:t>Pálavské vrchy</a:t>
            </a:r>
            <a:endParaRPr lang="cs-CZ" sz="4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Pavlovské </a:t>
            </a:r>
            <a:r>
              <a:rPr lang="cs-CZ" b="1" dirty="0" smtClean="0"/>
              <a:t>vrchy</a:t>
            </a:r>
            <a:r>
              <a:rPr lang="cs-CZ" dirty="0" smtClean="0"/>
              <a:t> jsou vápencovým pohořím</a:t>
            </a:r>
            <a:r>
              <a:rPr lang="cs-CZ" dirty="0"/>
              <a:t>, které se táhne na samém jihu Moravy od ohbí Dyje dvacet kilometrů na jih okolo Mikulova až ke státním hranicím s </a:t>
            </a:r>
            <a:r>
              <a:rPr lang="cs-CZ" dirty="0" smtClean="0"/>
              <a:t>Rakouskem.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44089"/>
            <a:ext cx="3547095" cy="2656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9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226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Jihomoravský kraj</vt:lpstr>
      <vt:lpstr>Informace o kraji</vt:lpstr>
      <vt:lpstr>Mapa kraje</vt:lpstr>
      <vt:lpstr>Vodstvo</vt:lpstr>
      <vt:lpstr>Zemědělství</vt:lpstr>
      <vt:lpstr>Průmysl</vt:lpstr>
      <vt:lpstr>Statistické údaje k 1. 1. 2012</vt:lpstr>
      <vt:lpstr>Zámek Lednice</vt:lpstr>
      <vt:lpstr>Pálavské vrchy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Jihomoravský kraj</dc:title>
  <dc:creator>Uzivatel</dc:creator>
  <cp:lastModifiedBy>Ostopovice</cp:lastModifiedBy>
  <cp:revision>9</cp:revision>
  <dcterms:created xsi:type="dcterms:W3CDTF">2015-01-23T08:26:19Z</dcterms:created>
  <dcterms:modified xsi:type="dcterms:W3CDTF">2015-01-23T10:00:18Z</dcterms:modified>
</cp:coreProperties>
</file>